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sldIdLst>
    <p:sldId id="298" r:id="rId2"/>
    <p:sldId id="299" r:id="rId3"/>
    <p:sldId id="300" r:id="rId4"/>
    <p:sldId id="256" r:id="rId5"/>
    <p:sldId id="282" r:id="rId6"/>
    <p:sldId id="275" r:id="rId7"/>
    <p:sldId id="271" r:id="rId8"/>
    <p:sldId id="293" r:id="rId9"/>
    <p:sldId id="259" r:id="rId10"/>
    <p:sldId id="301" r:id="rId11"/>
    <p:sldId id="295" r:id="rId12"/>
    <p:sldId id="263" r:id="rId13"/>
    <p:sldId id="278" r:id="rId14"/>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CC5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varScale="1">
        <p:scale>
          <a:sx n="86" d="100"/>
          <a:sy n="86" d="100"/>
        </p:scale>
        <p:origin x="82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F150D5-272A-4CD3-2786-8106F3BD5038}"/>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51376E84-B09A-2165-3E2A-7C992902D3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C5113D72-DE66-F4ED-829F-BD94C788A351}"/>
              </a:ext>
            </a:extLst>
          </p:cNvPr>
          <p:cNvSpPr>
            <a:spLocks noGrp="1"/>
          </p:cNvSpPr>
          <p:nvPr>
            <p:ph type="dt" sz="half" idx="10"/>
          </p:nvPr>
        </p:nvSpPr>
        <p:spPr/>
        <p:txBody>
          <a:bodyPr/>
          <a:lstStyle/>
          <a:p>
            <a:fld id="{74791F00-18E1-4FC9-8D8C-472F4E9A1735}" type="datetimeFigureOut">
              <a:rPr lang="uk-UA" smtClean="0"/>
              <a:t>25.04.2024</a:t>
            </a:fld>
            <a:endParaRPr lang="uk-UA"/>
          </a:p>
        </p:txBody>
      </p:sp>
      <p:sp>
        <p:nvSpPr>
          <p:cNvPr id="5" name="Місце для нижнього колонтитула 4">
            <a:extLst>
              <a:ext uri="{FF2B5EF4-FFF2-40B4-BE49-F238E27FC236}">
                <a16:creationId xmlns:a16="http://schemas.microsoft.com/office/drawing/2014/main" id="{66E12605-B4E9-BFDA-B808-6B8A9BD520FA}"/>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3A227A60-896F-5657-B863-DA42C748EB65}"/>
              </a:ext>
            </a:extLst>
          </p:cNvPr>
          <p:cNvSpPr>
            <a:spLocks noGrp="1"/>
          </p:cNvSpPr>
          <p:nvPr>
            <p:ph type="sldNum" sz="quarter" idx="12"/>
          </p:nvPr>
        </p:nvSpPr>
        <p:spPr/>
        <p:txBody>
          <a:bodyPr/>
          <a:lstStyle/>
          <a:p>
            <a:fld id="{89668E8C-D89B-4084-A1C8-B6030B5D06B3}" type="slidenum">
              <a:rPr lang="uk-UA" smtClean="0"/>
              <a:t>‹№›</a:t>
            </a:fld>
            <a:endParaRPr lang="uk-UA"/>
          </a:p>
        </p:txBody>
      </p:sp>
    </p:spTree>
    <p:extLst>
      <p:ext uri="{BB962C8B-B14F-4D97-AF65-F5344CB8AC3E}">
        <p14:creationId xmlns:p14="http://schemas.microsoft.com/office/powerpoint/2010/main" val="395655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580C28-7226-2089-03D2-A7F41710192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0C674663-FB70-DC15-984A-7FD82DA069F9}"/>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9D2E9991-F5C9-2BA0-B04F-17F2A18C5176}"/>
              </a:ext>
            </a:extLst>
          </p:cNvPr>
          <p:cNvSpPr>
            <a:spLocks noGrp="1"/>
          </p:cNvSpPr>
          <p:nvPr>
            <p:ph type="dt" sz="half" idx="10"/>
          </p:nvPr>
        </p:nvSpPr>
        <p:spPr/>
        <p:txBody>
          <a:bodyPr/>
          <a:lstStyle/>
          <a:p>
            <a:fld id="{74791F00-18E1-4FC9-8D8C-472F4E9A1735}" type="datetimeFigureOut">
              <a:rPr lang="uk-UA" smtClean="0"/>
              <a:t>25.04.2024</a:t>
            </a:fld>
            <a:endParaRPr lang="uk-UA"/>
          </a:p>
        </p:txBody>
      </p:sp>
      <p:sp>
        <p:nvSpPr>
          <p:cNvPr id="5" name="Місце для нижнього колонтитула 4">
            <a:extLst>
              <a:ext uri="{FF2B5EF4-FFF2-40B4-BE49-F238E27FC236}">
                <a16:creationId xmlns:a16="http://schemas.microsoft.com/office/drawing/2014/main" id="{59464E0E-BCA4-19BD-07EB-7AB1859F760D}"/>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DF46A4C2-39E2-2EBD-5E4A-30CFB6C00B48}"/>
              </a:ext>
            </a:extLst>
          </p:cNvPr>
          <p:cNvSpPr>
            <a:spLocks noGrp="1"/>
          </p:cNvSpPr>
          <p:nvPr>
            <p:ph type="sldNum" sz="quarter" idx="12"/>
          </p:nvPr>
        </p:nvSpPr>
        <p:spPr/>
        <p:txBody>
          <a:bodyPr/>
          <a:lstStyle/>
          <a:p>
            <a:fld id="{89668E8C-D89B-4084-A1C8-B6030B5D06B3}" type="slidenum">
              <a:rPr lang="uk-UA" smtClean="0"/>
              <a:t>‹№›</a:t>
            </a:fld>
            <a:endParaRPr lang="uk-UA"/>
          </a:p>
        </p:txBody>
      </p:sp>
    </p:spTree>
    <p:extLst>
      <p:ext uri="{BB962C8B-B14F-4D97-AF65-F5344CB8AC3E}">
        <p14:creationId xmlns:p14="http://schemas.microsoft.com/office/powerpoint/2010/main" val="266060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1FE6782A-E9F6-9DCF-185D-3ADD7C6CDE0C}"/>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AF525875-1D68-E8DE-B6D5-448C584661E7}"/>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1B329976-D347-D525-991E-27FF0129BA3B}"/>
              </a:ext>
            </a:extLst>
          </p:cNvPr>
          <p:cNvSpPr>
            <a:spLocks noGrp="1"/>
          </p:cNvSpPr>
          <p:nvPr>
            <p:ph type="dt" sz="half" idx="10"/>
          </p:nvPr>
        </p:nvSpPr>
        <p:spPr/>
        <p:txBody>
          <a:bodyPr/>
          <a:lstStyle/>
          <a:p>
            <a:fld id="{74791F00-18E1-4FC9-8D8C-472F4E9A1735}" type="datetimeFigureOut">
              <a:rPr lang="uk-UA" smtClean="0"/>
              <a:t>25.04.2024</a:t>
            </a:fld>
            <a:endParaRPr lang="uk-UA"/>
          </a:p>
        </p:txBody>
      </p:sp>
      <p:sp>
        <p:nvSpPr>
          <p:cNvPr id="5" name="Місце для нижнього колонтитула 4">
            <a:extLst>
              <a:ext uri="{FF2B5EF4-FFF2-40B4-BE49-F238E27FC236}">
                <a16:creationId xmlns:a16="http://schemas.microsoft.com/office/drawing/2014/main" id="{7F5BC407-32CB-FF07-111A-26F6385FE8CC}"/>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673826AC-B9A9-D6DC-1E91-FB2CFB3310BD}"/>
              </a:ext>
            </a:extLst>
          </p:cNvPr>
          <p:cNvSpPr>
            <a:spLocks noGrp="1"/>
          </p:cNvSpPr>
          <p:nvPr>
            <p:ph type="sldNum" sz="quarter" idx="12"/>
          </p:nvPr>
        </p:nvSpPr>
        <p:spPr/>
        <p:txBody>
          <a:bodyPr/>
          <a:lstStyle/>
          <a:p>
            <a:fld id="{89668E8C-D89B-4084-A1C8-B6030B5D06B3}" type="slidenum">
              <a:rPr lang="uk-UA" smtClean="0"/>
              <a:t>‹№›</a:t>
            </a:fld>
            <a:endParaRPr lang="uk-UA"/>
          </a:p>
        </p:txBody>
      </p:sp>
    </p:spTree>
    <p:extLst>
      <p:ext uri="{BB962C8B-B14F-4D97-AF65-F5344CB8AC3E}">
        <p14:creationId xmlns:p14="http://schemas.microsoft.com/office/powerpoint/2010/main" val="181513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97E7B9-D6B0-671A-5D82-09092A8268D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AE0E9204-76E1-C799-1611-2AEEA3C9C0D7}"/>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E66CA40C-1279-C759-25D9-54C893CC7F66}"/>
              </a:ext>
            </a:extLst>
          </p:cNvPr>
          <p:cNvSpPr>
            <a:spLocks noGrp="1"/>
          </p:cNvSpPr>
          <p:nvPr>
            <p:ph type="dt" sz="half" idx="10"/>
          </p:nvPr>
        </p:nvSpPr>
        <p:spPr/>
        <p:txBody>
          <a:bodyPr/>
          <a:lstStyle/>
          <a:p>
            <a:fld id="{74791F00-18E1-4FC9-8D8C-472F4E9A1735}" type="datetimeFigureOut">
              <a:rPr lang="uk-UA" smtClean="0"/>
              <a:t>25.04.2024</a:t>
            </a:fld>
            <a:endParaRPr lang="uk-UA"/>
          </a:p>
        </p:txBody>
      </p:sp>
      <p:sp>
        <p:nvSpPr>
          <p:cNvPr id="5" name="Місце для нижнього колонтитула 4">
            <a:extLst>
              <a:ext uri="{FF2B5EF4-FFF2-40B4-BE49-F238E27FC236}">
                <a16:creationId xmlns:a16="http://schemas.microsoft.com/office/drawing/2014/main" id="{E2E11866-DE61-5168-3A23-8ED8319FA212}"/>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BA043DD2-BCB3-6EFA-D114-627DFE515A63}"/>
              </a:ext>
            </a:extLst>
          </p:cNvPr>
          <p:cNvSpPr>
            <a:spLocks noGrp="1"/>
          </p:cNvSpPr>
          <p:nvPr>
            <p:ph type="sldNum" sz="quarter" idx="12"/>
          </p:nvPr>
        </p:nvSpPr>
        <p:spPr/>
        <p:txBody>
          <a:bodyPr/>
          <a:lstStyle/>
          <a:p>
            <a:fld id="{89668E8C-D89B-4084-A1C8-B6030B5D06B3}" type="slidenum">
              <a:rPr lang="uk-UA" smtClean="0"/>
              <a:t>‹№›</a:t>
            </a:fld>
            <a:endParaRPr lang="uk-UA"/>
          </a:p>
        </p:txBody>
      </p:sp>
    </p:spTree>
    <p:extLst>
      <p:ext uri="{BB962C8B-B14F-4D97-AF65-F5344CB8AC3E}">
        <p14:creationId xmlns:p14="http://schemas.microsoft.com/office/powerpoint/2010/main" val="363922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A56FE9-13E5-9EB3-E26E-A73DF5631F4E}"/>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22143651-931E-3342-454C-2CDA0130B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CC40F380-EC4A-908F-C68E-2A21217A15F4}"/>
              </a:ext>
            </a:extLst>
          </p:cNvPr>
          <p:cNvSpPr>
            <a:spLocks noGrp="1"/>
          </p:cNvSpPr>
          <p:nvPr>
            <p:ph type="dt" sz="half" idx="10"/>
          </p:nvPr>
        </p:nvSpPr>
        <p:spPr/>
        <p:txBody>
          <a:bodyPr/>
          <a:lstStyle/>
          <a:p>
            <a:fld id="{74791F00-18E1-4FC9-8D8C-472F4E9A1735}" type="datetimeFigureOut">
              <a:rPr lang="uk-UA" smtClean="0"/>
              <a:t>25.04.2024</a:t>
            </a:fld>
            <a:endParaRPr lang="uk-UA"/>
          </a:p>
        </p:txBody>
      </p:sp>
      <p:sp>
        <p:nvSpPr>
          <p:cNvPr id="5" name="Місце для нижнього колонтитула 4">
            <a:extLst>
              <a:ext uri="{FF2B5EF4-FFF2-40B4-BE49-F238E27FC236}">
                <a16:creationId xmlns:a16="http://schemas.microsoft.com/office/drawing/2014/main" id="{DC7D3B68-249F-27A5-3A91-4A43294C48F8}"/>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8CD92C62-A616-8FA7-5F8B-F1F72D7F6F5F}"/>
              </a:ext>
            </a:extLst>
          </p:cNvPr>
          <p:cNvSpPr>
            <a:spLocks noGrp="1"/>
          </p:cNvSpPr>
          <p:nvPr>
            <p:ph type="sldNum" sz="quarter" idx="12"/>
          </p:nvPr>
        </p:nvSpPr>
        <p:spPr/>
        <p:txBody>
          <a:bodyPr/>
          <a:lstStyle/>
          <a:p>
            <a:fld id="{89668E8C-D89B-4084-A1C8-B6030B5D06B3}" type="slidenum">
              <a:rPr lang="uk-UA" smtClean="0"/>
              <a:t>‹№›</a:t>
            </a:fld>
            <a:endParaRPr lang="uk-UA"/>
          </a:p>
        </p:txBody>
      </p:sp>
    </p:spTree>
    <p:extLst>
      <p:ext uri="{BB962C8B-B14F-4D97-AF65-F5344CB8AC3E}">
        <p14:creationId xmlns:p14="http://schemas.microsoft.com/office/powerpoint/2010/main" val="730998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339ADE-62B8-5140-E411-E433E09BE794}"/>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F0C2113B-91C6-A664-D2C1-F8151035B73B}"/>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6B779566-2C5C-FFFD-1A95-BDA9169560D0}"/>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37B46F3D-8993-59CA-B754-EF052DA07CCB}"/>
              </a:ext>
            </a:extLst>
          </p:cNvPr>
          <p:cNvSpPr>
            <a:spLocks noGrp="1"/>
          </p:cNvSpPr>
          <p:nvPr>
            <p:ph type="dt" sz="half" idx="10"/>
          </p:nvPr>
        </p:nvSpPr>
        <p:spPr/>
        <p:txBody>
          <a:bodyPr/>
          <a:lstStyle/>
          <a:p>
            <a:fld id="{74791F00-18E1-4FC9-8D8C-472F4E9A1735}" type="datetimeFigureOut">
              <a:rPr lang="uk-UA" smtClean="0"/>
              <a:t>25.04.2024</a:t>
            </a:fld>
            <a:endParaRPr lang="uk-UA"/>
          </a:p>
        </p:txBody>
      </p:sp>
      <p:sp>
        <p:nvSpPr>
          <p:cNvPr id="6" name="Місце для нижнього колонтитула 5">
            <a:extLst>
              <a:ext uri="{FF2B5EF4-FFF2-40B4-BE49-F238E27FC236}">
                <a16:creationId xmlns:a16="http://schemas.microsoft.com/office/drawing/2014/main" id="{986274DD-99C3-CAA1-ADC9-192E824A87EA}"/>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8E77CE66-B409-5D75-ABA6-7EFC67C6425C}"/>
              </a:ext>
            </a:extLst>
          </p:cNvPr>
          <p:cNvSpPr>
            <a:spLocks noGrp="1"/>
          </p:cNvSpPr>
          <p:nvPr>
            <p:ph type="sldNum" sz="quarter" idx="12"/>
          </p:nvPr>
        </p:nvSpPr>
        <p:spPr/>
        <p:txBody>
          <a:bodyPr/>
          <a:lstStyle/>
          <a:p>
            <a:fld id="{89668E8C-D89B-4084-A1C8-B6030B5D06B3}" type="slidenum">
              <a:rPr lang="uk-UA" smtClean="0"/>
              <a:t>‹№›</a:t>
            </a:fld>
            <a:endParaRPr lang="uk-UA"/>
          </a:p>
        </p:txBody>
      </p:sp>
    </p:spTree>
    <p:extLst>
      <p:ext uri="{BB962C8B-B14F-4D97-AF65-F5344CB8AC3E}">
        <p14:creationId xmlns:p14="http://schemas.microsoft.com/office/powerpoint/2010/main" val="2402336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BB7142-542A-8C18-E3A0-8FABF474D515}"/>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46A06F4B-8770-844D-F928-9A67AAE6D2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48DACC44-E7F3-B515-57E9-F00FECE799CC}"/>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867C4061-A672-33FD-DCC7-1ADA5C2E43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B09D6CD7-08DB-9AC3-DB3B-90FCBDC99B1C}"/>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5EDCDC55-3F8C-18D7-E693-F514F1D656F7}"/>
              </a:ext>
            </a:extLst>
          </p:cNvPr>
          <p:cNvSpPr>
            <a:spLocks noGrp="1"/>
          </p:cNvSpPr>
          <p:nvPr>
            <p:ph type="dt" sz="half" idx="10"/>
          </p:nvPr>
        </p:nvSpPr>
        <p:spPr/>
        <p:txBody>
          <a:bodyPr/>
          <a:lstStyle/>
          <a:p>
            <a:fld id="{74791F00-18E1-4FC9-8D8C-472F4E9A1735}" type="datetimeFigureOut">
              <a:rPr lang="uk-UA" smtClean="0"/>
              <a:t>25.04.2024</a:t>
            </a:fld>
            <a:endParaRPr lang="uk-UA"/>
          </a:p>
        </p:txBody>
      </p:sp>
      <p:sp>
        <p:nvSpPr>
          <p:cNvPr id="8" name="Місце для нижнього колонтитула 7">
            <a:extLst>
              <a:ext uri="{FF2B5EF4-FFF2-40B4-BE49-F238E27FC236}">
                <a16:creationId xmlns:a16="http://schemas.microsoft.com/office/drawing/2014/main" id="{5C381E3A-F087-D64B-601E-7F4778361510}"/>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A589CC85-F4D2-D7D4-7C67-AB84E0838141}"/>
              </a:ext>
            </a:extLst>
          </p:cNvPr>
          <p:cNvSpPr>
            <a:spLocks noGrp="1"/>
          </p:cNvSpPr>
          <p:nvPr>
            <p:ph type="sldNum" sz="quarter" idx="12"/>
          </p:nvPr>
        </p:nvSpPr>
        <p:spPr/>
        <p:txBody>
          <a:bodyPr/>
          <a:lstStyle/>
          <a:p>
            <a:fld id="{89668E8C-D89B-4084-A1C8-B6030B5D06B3}" type="slidenum">
              <a:rPr lang="uk-UA" smtClean="0"/>
              <a:t>‹№›</a:t>
            </a:fld>
            <a:endParaRPr lang="uk-UA"/>
          </a:p>
        </p:txBody>
      </p:sp>
    </p:spTree>
    <p:extLst>
      <p:ext uri="{BB962C8B-B14F-4D97-AF65-F5344CB8AC3E}">
        <p14:creationId xmlns:p14="http://schemas.microsoft.com/office/powerpoint/2010/main" val="6444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6E982C-D44E-4F9F-8072-7BA9040A9E1F}"/>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2473C736-E26B-4350-A571-5115104E58D8}"/>
              </a:ext>
            </a:extLst>
          </p:cNvPr>
          <p:cNvSpPr>
            <a:spLocks noGrp="1"/>
          </p:cNvSpPr>
          <p:nvPr>
            <p:ph type="dt" sz="half" idx="10"/>
          </p:nvPr>
        </p:nvSpPr>
        <p:spPr/>
        <p:txBody>
          <a:bodyPr/>
          <a:lstStyle/>
          <a:p>
            <a:fld id="{74791F00-18E1-4FC9-8D8C-472F4E9A1735}" type="datetimeFigureOut">
              <a:rPr lang="uk-UA" smtClean="0"/>
              <a:t>25.04.2024</a:t>
            </a:fld>
            <a:endParaRPr lang="uk-UA"/>
          </a:p>
        </p:txBody>
      </p:sp>
      <p:sp>
        <p:nvSpPr>
          <p:cNvPr id="4" name="Місце для нижнього колонтитула 3">
            <a:extLst>
              <a:ext uri="{FF2B5EF4-FFF2-40B4-BE49-F238E27FC236}">
                <a16:creationId xmlns:a16="http://schemas.microsoft.com/office/drawing/2014/main" id="{A5D36227-259D-5388-2141-78A8539FFB2C}"/>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38521224-AD93-67A2-24E7-A64066F9E8D3}"/>
              </a:ext>
            </a:extLst>
          </p:cNvPr>
          <p:cNvSpPr>
            <a:spLocks noGrp="1"/>
          </p:cNvSpPr>
          <p:nvPr>
            <p:ph type="sldNum" sz="quarter" idx="12"/>
          </p:nvPr>
        </p:nvSpPr>
        <p:spPr/>
        <p:txBody>
          <a:bodyPr/>
          <a:lstStyle/>
          <a:p>
            <a:fld id="{89668E8C-D89B-4084-A1C8-B6030B5D06B3}" type="slidenum">
              <a:rPr lang="uk-UA" smtClean="0"/>
              <a:t>‹№›</a:t>
            </a:fld>
            <a:endParaRPr lang="uk-UA"/>
          </a:p>
        </p:txBody>
      </p:sp>
    </p:spTree>
    <p:extLst>
      <p:ext uri="{BB962C8B-B14F-4D97-AF65-F5344CB8AC3E}">
        <p14:creationId xmlns:p14="http://schemas.microsoft.com/office/powerpoint/2010/main" val="3836262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3AFFF6F7-B5DF-640B-76CB-2DF2CCA1C3C4}"/>
              </a:ext>
            </a:extLst>
          </p:cNvPr>
          <p:cNvSpPr>
            <a:spLocks noGrp="1"/>
          </p:cNvSpPr>
          <p:nvPr>
            <p:ph type="dt" sz="half" idx="10"/>
          </p:nvPr>
        </p:nvSpPr>
        <p:spPr/>
        <p:txBody>
          <a:bodyPr/>
          <a:lstStyle/>
          <a:p>
            <a:fld id="{74791F00-18E1-4FC9-8D8C-472F4E9A1735}" type="datetimeFigureOut">
              <a:rPr lang="uk-UA" smtClean="0"/>
              <a:t>25.04.2024</a:t>
            </a:fld>
            <a:endParaRPr lang="uk-UA"/>
          </a:p>
        </p:txBody>
      </p:sp>
      <p:sp>
        <p:nvSpPr>
          <p:cNvPr id="3" name="Місце для нижнього колонтитула 2">
            <a:extLst>
              <a:ext uri="{FF2B5EF4-FFF2-40B4-BE49-F238E27FC236}">
                <a16:creationId xmlns:a16="http://schemas.microsoft.com/office/drawing/2014/main" id="{92CB97B2-AF5A-04CA-EC7C-9592FFDDAA2B}"/>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23F55206-F6E5-569B-3671-2F450BF60841}"/>
              </a:ext>
            </a:extLst>
          </p:cNvPr>
          <p:cNvSpPr>
            <a:spLocks noGrp="1"/>
          </p:cNvSpPr>
          <p:nvPr>
            <p:ph type="sldNum" sz="quarter" idx="12"/>
          </p:nvPr>
        </p:nvSpPr>
        <p:spPr/>
        <p:txBody>
          <a:bodyPr/>
          <a:lstStyle/>
          <a:p>
            <a:fld id="{89668E8C-D89B-4084-A1C8-B6030B5D06B3}" type="slidenum">
              <a:rPr lang="uk-UA" smtClean="0"/>
              <a:t>‹№›</a:t>
            </a:fld>
            <a:endParaRPr lang="uk-UA"/>
          </a:p>
        </p:txBody>
      </p:sp>
    </p:spTree>
    <p:extLst>
      <p:ext uri="{BB962C8B-B14F-4D97-AF65-F5344CB8AC3E}">
        <p14:creationId xmlns:p14="http://schemas.microsoft.com/office/powerpoint/2010/main" val="1704371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F591B4-D9D3-98DC-301A-E7313CB71E7D}"/>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E23DE731-A149-497A-4E97-A70275F5A3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EFF63FE8-FD90-C438-28CD-C06288ED4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91BB5E27-ABBD-8D56-7EA5-B2616B1F963F}"/>
              </a:ext>
            </a:extLst>
          </p:cNvPr>
          <p:cNvSpPr>
            <a:spLocks noGrp="1"/>
          </p:cNvSpPr>
          <p:nvPr>
            <p:ph type="dt" sz="half" idx="10"/>
          </p:nvPr>
        </p:nvSpPr>
        <p:spPr/>
        <p:txBody>
          <a:bodyPr/>
          <a:lstStyle/>
          <a:p>
            <a:fld id="{74791F00-18E1-4FC9-8D8C-472F4E9A1735}" type="datetimeFigureOut">
              <a:rPr lang="uk-UA" smtClean="0"/>
              <a:t>25.04.2024</a:t>
            </a:fld>
            <a:endParaRPr lang="uk-UA"/>
          </a:p>
        </p:txBody>
      </p:sp>
      <p:sp>
        <p:nvSpPr>
          <p:cNvPr id="6" name="Місце для нижнього колонтитула 5">
            <a:extLst>
              <a:ext uri="{FF2B5EF4-FFF2-40B4-BE49-F238E27FC236}">
                <a16:creationId xmlns:a16="http://schemas.microsoft.com/office/drawing/2014/main" id="{65D39DFA-3754-C725-ADDE-1AF4D39E423C}"/>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A3C03140-DE82-D46F-1D1F-531CEF525928}"/>
              </a:ext>
            </a:extLst>
          </p:cNvPr>
          <p:cNvSpPr>
            <a:spLocks noGrp="1"/>
          </p:cNvSpPr>
          <p:nvPr>
            <p:ph type="sldNum" sz="quarter" idx="12"/>
          </p:nvPr>
        </p:nvSpPr>
        <p:spPr/>
        <p:txBody>
          <a:bodyPr/>
          <a:lstStyle/>
          <a:p>
            <a:fld id="{89668E8C-D89B-4084-A1C8-B6030B5D06B3}" type="slidenum">
              <a:rPr lang="uk-UA" smtClean="0"/>
              <a:t>‹№›</a:t>
            </a:fld>
            <a:endParaRPr lang="uk-UA"/>
          </a:p>
        </p:txBody>
      </p:sp>
    </p:spTree>
    <p:extLst>
      <p:ext uri="{BB962C8B-B14F-4D97-AF65-F5344CB8AC3E}">
        <p14:creationId xmlns:p14="http://schemas.microsoft.com/office/powerpoint/2010/main" val="291245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D34337-F54A-C9AC-0461-D520633C8777}"/>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9915BCB4-2F4F-A6A9-E99D-F7D22AF8A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D396D737-D844-1A05-D66C-A0E8CBF12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26B616B1-098C-1D16-FCB4-2D7C346FCA9A}"/>
              </a:ext>
            </a:extLst>
          </p:cNvPr>
          <p:cNvSpPr>
            <a:spLocks noGrp="1"/>
          </p:cNvSpPr>
          <p:nvPr>
            <p:ph type="dt" sz="half" idx="10"/>
          </p:nvPr>
        </p:nvSpPr>
        <p:spPr/>
        <p:txBody>
          <a:bodyPr/>
          <a:lstStyle/>
          <a:p>
            <a:fld id="{74791F00-18E1-4FC9-8D8C-472F4E9A1735}" type="datetimeFigureOut">
              <a:rPr lang="uk-UA" smtClean="0"/>
              <a:t>25.04.2024</a:t>
            </a:fld>
            <a:endParaRPr lang="uk-UA"/>
          </a:p>
        </p:txBody>
      </p:sp>
      <p:sp>
        <p:nvSpPr>
          <p:cNvPr id="6" name="Місце для нижнього колонтитула 5">
            <a:extLst>
              <a:ext uri="{FF2B5EF4-FFF2-40B4-BE49-F238E27FC236}">
                <a16:creationId xmlns:a16="http://schemas.microsoft.com/office/drawing/2014/main" id="{2674A268-3910-A613-BB51-6A412FD9666F}"/>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F1712202-030D-9A83-6814-D918C3E8B6E4}"/>
              </a:ext>
            </a:extLst>
          </p:cNvPr>
          <p:cNvSpPr>
            <a:spLocks noGrp="1"/>
          </p:cNvSpPr>
          <p:nvPr>
            <p:ph type="sldNum" sz="quarter" idx="12"/>
          </p:nvPr>
        </p:nvSpPr>
        <p:spPr/>
        <p:txBody>
          <a:bodyPr/>
          <a:lstStyle/>
          <a:p>
            <a:fld id="{89668E8C-D89B-4084-A1C8-B6030B5D06B3}" type="slidenum">
              <a:rPr lang="uk-UA" smtClean="0"/>
              <a:t>‹№›</a:t>
            </a:fld>
            <a:endParaRPr lang="uk-UA"/>
          </a:p>
        </p:txBody>
      </p:sp>
    </p:spTree>
    <p:extLst>
      <p:ext uri="{BB962C8B-B14F-4D97-AF65-F5344CB8AC3E}">
        <p14:creationId xmlns:p14="http://schemas.microsoft.com/office/powerpoint/2010/main" val="600158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F804ADBB-927D-C126-F19D-D273D4FE9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B637784B-B6A9-95CA-DDE4-8501D9BB3D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A1EAFA47-F9FF-09B9-9132-1EDDA65337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91F00-18E1-4FC9-8D8C-472F4E9A1735}" type="datetimeFigureOut">
              <a:rPr lang="uk-UA" smtClean="0"/>
              <a:t>25.04.2024</a:t>
            </a:fld>
            <a:endParaRPr lang="uk-UA"/>
          </a:p>
        </p:txBody>
      </p:sp>
      <p:sp>
        <p:nvSpPr>
          <p:cNvPr id="5" name="Місце для нижнього колонтитула 4">
            <a:extLst>
              <a:ext uri="{FF2B5EF4-FFF2-40B4-BE49-F238E27FC236}">
                <a16:creationId xmlns:a16="http://schemas.microsoft.com/office/drawing/2014/main" id="{5B92331D-D893-C20A-EA54-77DA5805E6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4D79DBF4-7BAE-D907-433C-8A3FF37293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668E8C-D89B-4084-A1C8-B6030B5D06B3}" type="slidenum">
              <a:rPr lang="uk-UA" smtClean="0"/>
              <a:t>‹№›</a:t>
            </a:fld>
            <a:endParaRPr lang="uk-UA"/>
          </a:p>
        </p:txBody>
      </p:sp>
    </p:spTree>
    <p:extLst>
      <p:ext uri="{BB962C8B-B14F-4D97-AF65-F5344CB8AC3E}">
        <p14:creationId xmlns:p14="http://schemas.microsoft.com/office/powerpoint/2010/main" val="360347717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Кременецький колегіум — Вікіпедія">
            <a:extLst>
              <a:ext uri="{FF2B5EF4-FFF2-40B4-BE49-F238E27FC236}">
                <a16:creationId xmlns:a16="http://schemas.microsoft.com/office/drawing/2014/main" id="{3173C88C-DECC-0763-52FB-CEB52E462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E41158-8917-49D9-7312-3552B4140A23}"/>
              </a:ext>
            </a:extLst>
          </p:cNvPr>
          <p:cNvSpPr txBox="1"/>
          <p:nvPr/>
        </p:nvSpPr>
        <p:spPr>
          <a:xfrm>
            <a:off x="280145" y="122094"/>
            <a:ext cx="11631709" cy="830997"/>
          </a:xfrm>
          <a:prstGeom prst="rect">
            <a:avLst/>
          </a:prstGeom>
          <a:noFill/>
        </p:spPr>
        <p:txBody>
          <a:bodyPr wrap="none" rtlCol="0">
            <a:spAutoFit/>
          </a:bodyPr>
          <a:lstStyle/>
          <a:p>
            <a:pPr algn="ctr"/>
            <a:r>
              <a:rPr lang="uk-UA" sz="2400" dirty="0">
                <a:solidFill>
                  <a:schemeClr val="bg1"/>
                </a:solidFill>
                <a:effectLst>
                  <a:outerShdw blurRad="38100" dist="38100" dir="2700000" algn="tl">
                    <a:srgbClr val="000000">
                      <a:alpha val="43137"/>
                    </a:srgbClr>
                  </a:outerShdw>
                </a:effectLst>
                <a:latin typeface="Georgia" panose="02040502050405020303" pitchFamily="18" charset="0"/>
              </a:rPr>
              <a:t>Фаховий коледж </a:t>
            </a:r>
          </a:p>
          <a:p>
            <a:pPr algn="ctr"/>
            <a:r>
              <a:rPr lang="uk-UA" sz="2400" dirty="0">
                <a:solidFill>
                  <a:schemeClr val="bg1"/>
                </a:solidFill>
                <a:effectLst>
                  <a:outerShdw blurRad="38100" dist="38100" dir="2700000" algn="tl">
                    <a:srgbClr val="000000">
                      <a:alpha val="43137"/>
                    </a:srgbClr>
                  </a:outerShdw>
                </a:effectLst>
                <a:latin typeface="Georgia" panose="02040502050405020303" pitchFamily="18" charset="0"/>
              </a:rPr>
              <a:t>Кременецької обласної гуманітарно-педагогічної академії ім. Тараса Шевченка</a:t>
            </a:r>
          </a:p>
        </p:txBody>
      </p:sp>
      <p:sp>
        <p:nvSpPr>
          <p:cNvPr id="4" name="TextBox 3">
            <a:extLst>
              <a:ext uri="{FF2B5EF4-FFF2-40B4-BE49-F238E27FC236}">
                <a16:creationId xmlns:a16="http://schemas.microsoft.com/office/drawing/2014/main" id="{568216CC-D0C8-1DF8-E2E4-BEAB7EBB0564}"/>
              </a:ext>
            </a:extLst>
          </p:cNvPr>
          <p:cNvSpPr txBox="1"/>
          <p:nvPr/>
        </p:nvSpPr>
        <p:spPr>
          <a:xfrm>
            <a:off x="2596489" y="5805054"/>
            <a:ext cx="6999032" cy="707886"/>
          </a:xfrm>
          <a:prstGeom prst="rect">
            <a:avLst/>
          </a:prstGeom>
          <a:noFill/>
        </p:spPr>
        <p:txBody>
          <a:bodyPr wrap="none" rtlCol="0">
            <a:spAutoFit/>
          </a:bodyPr>
          <a:lstStyle/>
          <a:p>
            <a:pPr algn="ctr"/>
            <a:r>
              <a:rPr lang="uk-UA" sz="2000" b="1" dirty="0">
                <a:solidFill>
                  <a:schemeClr val="bg1"/>
                </a:solidFill>
                <a:effectLst>
                  <a:outerShdw blurRad="38100" dist="38100" dir="2700000" algn="tl">
                    <a:srgbClr val="000000">
                      <a:alpha val="43137"/>
                    </a:srgbClr>
                  </a:outerShdw>
                </a:effectLst>
                <a:latin typeface="Georgia" panose="02040502050405020303" pitchFamily="18" charset="0"/>
              </a:rPr>
              <a:t>Презентація спеціалізації</a:t>
            </a:r>
          </a:p>
          <a:p>
            <a:pPr algn="ctr"/>
            <a:r>
              <a:rPr lang="uk-UA" sz="2000" b="1" dirty="0">
                <a:solidFill>
                  <a:schemeClr val="bg1"/>
                </a:solidFill>
                <a:effectLst>
                  <a:outerShdw blurRad="38100" dist="38100" dir="2700000" algn="tl">
                    <a:srgbClr val="000000">
                      <a:alpha val="43137"/>
                    </a:srgbClr>
                  </a:outerShdw>
                </a:effectLst>
                <a:latin typeface="Georgia" panose="02040502050405020303" pitchFamily="18" charset="0"/>
              </a:rPr>
              <a:t>«</a:t>
            </a:r>
            <a:r>
              <a:rPr lang="uk-UA" sz="2000" b="1">
                <a:solidFill>
                  <a:schemeClr val="bg1"/>
                </a:solidFill>
                <a:effectLst>
                  <a:outerShdw blurRad="38100" dist="38100" dir="2700000" algn="tl">
                    <a:srgbClr val="000000">
                      <a:alpha val="43137"/>
                    </a:srgbClr>
                  </a:outerShdw>
                </a:effectLst>
                <a:latin typeface="Georgia" panose="02040502050405020303" pitchFamily="18" charset="0"/>
              </a:rPr>
              <a:t>Керівник дитячого хореографічного </a:t>
            </a:r>
            <a:r>
              <a:rPr lang="uk-UA" sz="2000" b="1" dirty="0">
                <a:solidFill>
                  <a:schemeClr val="bg1"/>
                </a:solidFill>
                <a:effectLst>
                  <a:outerShdw blurRad="38100" dist="38100" dir="2700000" algn="tl">
                    <a:srgbClr val="000000">
                      <a:alpha val="43137"/>
                    </a:srgbClr>
                  </a:outerShdw>
                </a:effectLst>
                <a:latin typeface="Georgia" panose="02040502050405020303" pitchFamily="18" charset="0"/>
              </a:rPr>
              <a:t>колективу»</a:t>
            </a:r>
          </a:p>
        </p:txBody>
      </p:sp>
    </p:spTree>
    <p:extLst>
      <p:ext uri="{BB962C8B-B14F-4D97-AF65-F5344CB8AC3E}">
        <p14:creationId xmlns:p14="http://schemas.microsoft.com/office/powerpoint/2010/main" val="3148123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кутник 3">
            <a:extLst>
              <a:ext uri="{FF2B5EF4-FFF2-40B4-BE49-F238E27FC236}">
                <a16:creationId xmlns:a16="http://schemas.microsoft.com/office/drawing/2014/main" id="{F0E6A906-4365-C68D-39FB-A8C4ABB54D55}"/>
              </a:ext>
            </a:extLst>
          </p:cNvPr>
          <p:cNvSpPr/>
          <p:nvPr/>
        </p:nvSpPr>
        <p:spPr>
          <a:xfrm>
            <a:off x="0" y="0"/>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2" name="Рисунок 1">
            <a:extLst>
              <a:ext uri="{FF2B5EF4-FFF2-40B4-BE49-F238E27FC236}">
                <a16:creationId xmlns:a16="http://schemas.microsoft.com/office/drawing/2014/main" id="{9B11B1F2-8A30-775E-D267-7D7E6E2066B5}"/>
              </a:ext>
            </a:extLst>
          </p:cNvPr>
          <p:cNvPicPr>
            <a:picLocks noChangeAspect="1"/>
          </p:cNvPicPr>
          <p:nvPr/>
        </p:nvPicPr>
        <p:blipFill rotWithShape="1">
          <a:blip r:embed="rId2"/>
          <a:srcRect t="3768" b="7820"/>
          <a:stretch/>
        </p:blipFill>
        <p:spPr>
          <a:xfrm>
            <a:off x="949124" y="3339296"/>
            <a:ext cx="5150734" cy="3368234"/>
          </a:xfrm>
          <a:prstGeom prst="rect">
            <a:avLst/>
          </a:prstGeom>
          <a:ln>
            <a:noFill/>
          </a:ln>
          <a:effectLst>
            <a:softEdge rad="112500"/>
          </a:effectLst>
        </p:spPr>
      </p:pic>
      <p:pic>
        <p:nvPicPr>
          <p:cNvPr id="4" name="Рисунок 3"/>
          <p:cNvPicPr>
            <a:picLocks noChangeAspect="1"/>
          </p:cNvPicPr>
          <p:nvPr/>
        </p:nvPicPr>
        <p:blipFill rotWithShape="1">
          <a:blip r:embed="rId3"/>
          <a:srcRect l="6812" t="8302"/>
          <a:stretch/>
        </p:blipFill>
        <p:spPr>
          <a:xfrm>
            <a:off x="6597570" y="3339296"/>
            <a:ext cx="4980751" cy="3368234"/>
          </a:xfrm>
          <a:prstGeom prst="rect">
            <a:avLst/>
          </a:prstGeom>
          <a:ln>
            <a:noFill/>
          </a:ln>
          <a:effectLst>
            <a:softEdge rad="112500"/>
          </a:effectLst>
        </p:spPr>
      </p:pic>
      <p:pic>
        <p:nvPicPr>
          <p:cNvPr id="5" name="Рисунок 4"/>
          <p:cNvPicPr>
            <a:picLocks noChangeAspect="1"/>
          </p:cNvPicPr>
          <p:nvPr/>
        </p:nvPicPr>
        <p:blipFill rotWithShape="1">
          <a:blip r:embed="rId4"/>
          <a:srcRect t="17418" b="7206"/>
          <a:stretch/>
        </p:blipFill>
        <p:spPr>
          <a:xfrm>
            <a:off x="146611" y="75235"/>
            <a:ext cx="5015697" cy="3188826"/>
          </a:xfrm>
          <a:prstGeom prst="rect">
            <a:avLst/>
          </a:prstGeom>
          <a:ln>
            <a:noFill/>
          </a:ln>
          <a:effectLst>
            <a:softEdge rad="112500"/>
          </a:effectLst>
        </p:spPr>
      </p:pic>
      <p:sp>
        <p:nvSpPr>
          <p:cNvPr id="6" name="Прямоугольник 5"/>
          <p:cNvSpPr/>
          <p:nvPr/>
        </p:nvSpPr>
        <p:spPr>
          <a:xfrm>
            <a:off x="5486400" y="486137"/>
            <a:ext cx="6169305" cy="2308324"/>
          </a:xfrm>
          <a:prstGeom prst="rect">
            <a:avLst/>
          </a:prstGeom>
        </p:spPr>
        <p:txBody>
          <a:bodyPr wrap="square">
            <a:spAutoFit/>
          </a:bodyPr>
          <a:lstStyle/>
          <a:p>
            <a:pPr algn="just"/>
            <a:r>
              <a:rPr lang="uk-UA" dirty="0">
                <a:latin typeface="Cambria" panose="02040503050406030204" pitchFamily="18" charset="0"/>
              </a:rPr>
              <a:t>    Проходячи педагогічну практику здобувачі освіти також переконуються наскільки  потрібна допомога та взаємо підтримка у професії хореографа. </a:t>
            </a:r>
          </a:p>
          <a:p>
            <a:pPr algn="just"/>
            <a:r>
              <a:rPr lang="uk-UA" dirty="0">
                <a:latin typeface="Cambria" panose="02040503050406030204" pitchFamily="18" charset="0"/>
              </a:rPr>
              <a:t>    Підтвердженням цього є участь вихованців, дітей у підсумковій атестації майбутніх вчителів музичного мистецтва, керівників хореографічного колективу. Кожен дитячий танцювальний номер заряджає сценічний майданчик позитивом і життєвою енергією!</a:t>
            </a:r>
          </a:p>
        </p:txBody>
      </p:sp>
    </p:spTree>
    <p:extLst>
      <p:ext uri="{BB962C8B-B14F-4D97-AF65-F5344CB8AC3E}">
        <p14:creationId xmlns:p14="http://schemas.microsoft.com/office/powerpoint/2010/main" val="182701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464A7C1F-4130-546B-AFB1-B462BC3897A9}"/>
              </a:ext>
            </a:extLst>
          </p:cNvPr>
          <p:cNvSpPr/>
          <p:nvPr/>
        </p:nvSpPr>
        <p:spPr>
          <a:xfrm>
            <a:off x="0" y="-2837"/>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 name="Рисунок 2">
            <a:extLst>
              <a:ext uri="{FF2B5EF4-FFF2-40B4-BE49-F238E27FC236}">
                <a16:creationId xmlns:a16="http://schemas.microsoft.com/office/drawing/2014/main" id="{42FBC37A-BF39-3840-CADA-C9C8DFAD6AA8}"/>
              </a:ext>
            </a:extLst>
          </p:cNvPr>
          <p:cNvPicPr>
            <a:picLocks noChangeAspect="1"/>
          </p:cNvPicPr>
          <p:nvPr/>
        </p:nvPicPr>
        <p:blipFill rotWithShape="1">
          <a:blip r:embed="rId2"/>
          <a:srcRect t="15221" b="3919"/>
          <a:stretch/>
        </p:blipFill>
        <p:spPr>
          <a:xfrm>
            <a:off x="6153857" y="3718237"/>
            <a:ext cx="5741074" cy="3018312"/>
          </a:xfrm>
          <a:prstGeom prst="rect">
            <a:avLst/>
          </a:prstGeom>
          <a:ln>
            <a:noFill/>
          </a:ln>
          <a:effectLst>
            <a:softEdge rad="112500"/>
          </a:effectLst>
        </p:spPr>
      </p:pic>
      <p:pic>
        <p:nvPicPr>
          <p:cNvPr id="4" name="Рисунок 3">
            <a:extLst>
              <a:ext uri="{FF2B5EF4-FFF2-40B4-BE49-F238E27FC236}">
                <a16:creationId xmlns:a16="http://schemas.microsoft.com/office/drawing/2014/main" id="{A0566265-DCBA-FCDB-A837-C4BCAB6B576A}"/>
              </a:ext>
            </a:extLst>
          </p:cNvPr>
          <p:cNvPicPr>
            <a:picLocks noChangeAspect="1"/>
          </p:cNvPicPr>
          <p:nvPr/>
        </p:nvPicPr>
        <p:blipFill rotWithShape="1">
          <a:blip r:embed="rId3"/>
          <a:srcRect l="8433" t="10706" r="9505" b="9497"/>
          <a:stretch/>
        </p:blipFill>
        <p:spPr>
          <a:xfrm>
            <a:off x="344675" y="2615878"/>
            <a:ext cx="5605633" cy="3782138"/>
          </a:xfrm>
          <a:prstGeom prst="rect">
            <a:avLst/>
          </a:prstGeom>
          <a:ln>
            <a:noFill/>
          </a:ln>
          <a:effectLst>
            <a:softEdge rad="112500"/>
          </a:effectLst>
        </p:spPr>
      </p:pic>
      <p:pic>
        <p:nvPicPr>
          <p:cNvPr id="5" name="Рисунок 4">
            <a:extLst>
              <a:ext uri="{FF2B5EF4-FFF2-40B4-BE49-F238E27FC236}">
                <a16:creationId xmlns:a16="http://schemas.microsoft.com/office/drawing/2014/main" id="{75ADD983-CFA6-7999-E5B2-821BC7DB0CAA}"/>
              </a:ext>
            </a:extLst>
          </p:cNvPr>
          <p:cNvPicPr>
            <a:picLocks noChangeAspect="1"/>
          </p:cNvPicPr>
          <p:nvPr/>
        </p:nvPicPr>
        <p:blipFill rotWithShape="1">
          <a:blip r:embed="rId4"/>
          <a:srcRect l="1544" t="5458" r="12016" b="-2"/>
          <a:stretch/>
        </p:blipFill>
        <p:spPr>
          <a:xfrm>
            <a:off x="6560958" y="151611"/>
            <a:ext cx="5333973" cy="3448012"/>
          </a:xfrm>
          <a:prstGeom prst="rect">
            <a:avLst/>
          </a:prstGeom>
          <a:ln>
            <a:noFill/>
          </a:ln>
          <a:effectLst>
            <a:softEdge rad="112500"/>
          </a:effectLst>
        </p:spPr>
      </p:pic>
      <p:sp>
        <p:nvSpPr>
          <p:cNvPr id="6" name="TextBox 5">
            <a:extLst>
              <a:ext uri="{FF2B5EF4-FFF2-40B4-BE49-F238E27FC236}">
                <a16:creationId xmlns:a16="http://schemas.microsoft.com/office/drawing/2014/main" id="{356B1C48-B8EF-C5B6-D3BB-FF09A66CCBA8}"/>
              </a:ext>
            </a:extLst>
          </p:cNvPr>
          <p:cNvSpPr txBox="1"/>
          <p:nvPr/>
        </p:nvSpPr>
        <p:spPr>
          <a:xfrm>
            <a:off x="216741" y="598064"/>
            <a:ext cx="6127477" cy="1200329"/>
          </a:xfrm>
          <a:prstGeom prst="rect">
            <a:avLst/>
          </a:prstGeom>
          <a:noFill/>
        </p:spPr>
        <p:txBody>
          <a:bodyPr wrap="square" rtlCol="0">
            <a:spAutoFit/>
          </a:bodyPr>
          <a:lstStyle/>
          <a:p>
            <a:pPr algn="just"/>
            <a:r>
              <a:rPr lang="uk-UA" dirty="0">
                <a:solidFill>
                  <a:schemeClr val="bg1"/>
                </a:solidFill>
                <a:latin typeface="Cambria" panose="02040503050406030204" pitchFamily="18" charset="0"/>
              </a:rPr>
              <a:t>    </a:t>
            </a:r>
            <a:r>
              <a:rPr lang="uk-UA" dirty="0">
                <a:latin typeface="Cambria" panose="02040503050406030204" pitchFamily="18" charset="0"/>
              </a:rPr>
              <a:t>До вище сказаного слід додати, що здобувачі освіти фахового  коледжу приймають участь у мистецьких заходах закладу освіти та міста Кременця, хореографічних фестивалях та конкурсах.</a:t>
            </a:r>
          </a:p>
        </p:txBody>
      </p:sp>
    </p:spTree>
    <p:extLst>
      <p:ext uri="{BB962C8B-B14F-4D97-AF65-F5344CB8AC3E}">
        <p14:creationId xmlns:p14="http://schemas.microsoft.com/office/powerpoint/2010/main" val="1420021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8CD4CDE2-BA7F-BD57-C8BA-D8A7F5C95529}"/>
              </a:ext>
            </a:extLst>
          </p:cNvPr>
          <p:cNvSpPr/>
          <p:nvPr/>
        </p:nvSpPr>
        <p:spPr>
          <a:xfrm>
            <a:off x="0" y="0"/>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 name="Рисунок 2">
            <a:extLst>
              <a:ext uri="{FF2B5EF4-FFF2-40B4-BE49-F238E27FC236}">
                <a16:creationId xmlns:a16="http://schemas.microsoft.com/office/drawing/2014/main" id="{2638ED2A-355D-4818-399F-E5B156782259}"/>
              </a:ext>
            </a:extLst>
          </p:cNvPr>
          <p:cNvPicPr>
            <a:picLocks noChangeAspect="1"/>
          </p:cNvPicPr>
          <p:nvPr/>
        </p:nvPicPr>
        <p:blipFill rotWithShape="1">
          <a:blip r:embed="rId2"/>
          <a:srcRect l="26080" t="24103" r="9993" b="10591"/>
          <a:stretch/>
        </p:blipFill>
        <p:spPr>
          <a:xfrm>
            <a:off x="4456253" y="4275398"/>
            <a:ext cx="3175322" cy="1938759"/>
          </a:xfrm>
          <a:prstGeom prst="rect">
            <a:avLst/>
          </a:prstGeom>
          <a:ln>
            <a:noFill/>
          </a:ln>
          <a:effectLst>
            <a:softEdge rad="112500"/>
          </a:effectLst>
        </p:spPr>
      </p:pic>
      <p:pic>
        <p:nvPicPr>
          <p:cNvPr id="5" name="Рисунок 4">
            <a:extLst>
              <a:ext uri="{FF2B5EF4-FFF2-40B4-BE49-F238E27FC236}">
                <a16:creationId xmlns:a16="http://schemas.microsoft.com/office/drawing/2014/main" id="{707D8D18-6A6D-0DC7-6EB4-35B7972552AC}"/>
              </a:ext>
            </a:extLst>
          </p:cNvPr>
          <p:cNvPicPr>
            <a:picLocks noChangeAspect="1"/>
          </p:cNvPicPr>
          <p:nvPr/>
        </p:nvPicPr>
        <p:blipFill rotWithShape="1">
          <a:blip r:embed="rId3"/>
          <a:srcRect l="4275" t="22828" r="5213" b="6666"/>
          <a:stretch/>
        </p:blipFill>
        <p:spPr>
          <a:xfrm>
            <a:off x="2284070" y="89702"/>
            <a:ext cx="7519687" cy="3541853"/>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038" y="3631556"/>
            <a:ext cx="4321215" cy="3116485"/>
          </a:xfrm>
          <a:prstGeom prst="rect">
            <a:avLst/>
          </a:prstGeom>
          <a:ln>
            <a:noFill/>
          </a:ln>
          <a:effectLst>
            <a:softEdge rad="112500"/>
          </a:effectLst>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3939" t="6606" r="7147" b="7622"/>
          <a:stretch/>
        </p:blipFill>
        <p:spPr>
          <a:xfrm>
            <a:off x="7631575" y="3631556"/>
            <a:ext cx="4490977" cy="2966014"/>
          </a:xfrm>
          <a:prstGeom prst="rect">
            <a:avLst/>
          </a:prstGeom>
          <a:ln>
            <a:noFill/>
          </a:ln>
          <a:effectLst>
            <a:softEdge rad="112500"/>
          </a:effectLst>
        </p:spPr>
      </p:pic>
    </p:spTree>
    <p:extLst>
      <p:ext uri="{BB962C8B-B14F-4D97-AF65-F5344CB8AC3E}">
        <p14:creationId xmlns:p14="http://schemas.microsoft.com/office/powerpoint/2010/main" val="2240399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8D26510D-56A2-7205-B5E2-94EF68B678FA}"/>
              </a:ext>
            </a:extLst>
          </p:cNvPr>
          <p:cNvSpPr/>
          <p:nvPr/>
        </p:nvSpPr>
        <p:spPr>
          <a:xfrm>
            <a:off x="0" y="0"/>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 name="Рисунок 2">
            <a:extLst>
              <a:ext uri="{FF2B5EF4-FFF2-40B4-BE49-F238E27FC236}">
                <a16:creationId xmlns:a16="http://schemas.microsoft.com/office/drawing/2014/main" id="{BFB0DC7C-F963-4E11-4B4E-B40F9B878F5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524000" y="0"/>
            <a:ext cx="9144000" cy="6858000"/>
          </a:xfrm>
          <a:prstGeom prst="rect">
            <a:avLst/>
          </a:prstGeom>
          <a:ln>
            <a:noFill/>
          </a:ln>
          <a:effectLst>
            <a:softEdge rad="112500"/>
          </a:effectLst>
        </p:spPr>
      </p:pic>
      <p:sp>
        <p:nvSpPr>
          <p:cNvPr id="5" name="TextBox 4">
            <a:extLst>
              <a:ext uri="{FF2B5EF4-FFF2-40B4-BE49-F238E27FC236}">
                <a16:creationId xmlns:a16="http://schemas.microsoft.com/office/drawing/2014/main" id="{51A308C8-BA1B-86A5-C6E5-899990403AA8}"/>
              </a:ext>
            </a:extLst>
          </p:cNvPr>
          <p:cNvSpPr txBox="1"/>
          <p:nvPr/>
        </p:nvSpPr>
        <p:spPr>
          <a:xfrm>
            <a:off x="7037679" y="5796567"/>
            <a:ext cx="3157339" cy="954107"/>
          </a:xfrm>
          <a:prstGeom prst="rect">
            <a:avLst/>
          </a:prstGeom>
          <a:noFill/>
        </p:spPr>
        <p:txBody>
          <a:bodyPr wrap="none" rtlCol="0">
            <a:spAutoFit/>
          </a:bodyPr>
          <a:lstStyle/>
          <a:p>
            <a:pPr algn="ctr"/>
            <a:r>
              <a:rPr lang="uk-UA" dirty="0">
                <a:solidFill>
                  <a:schemeClr val="bg1"/>
                </a:solidFill>
                <a:effectLst>
                  <a:outerShdw blurRad="38100" dist="38100" dir="2700000" algn="tl">
                    <a:srgbClr val="000000">
                      <a:alpha val="43137"/>
                    </a:srgbClr>
                  </a:outerShdw>
                </a:effectLst>
                <a:latin typeface="Cambria" panose="02040503050406030204" pitchFamily="18" charset="0"/>
              </a:rPr>
              <a:t>Презентацію</a:t>
            </a:r>
            <a:r>
              <a:rPr lang="uk-UA" sz="2000" dirty="0">
                <a:solidFill>
                  <a:schemeClr val="bg1"/>
                </a:solidFill>
                <a:effectLst>
                  <a:outerShdw blurRad="38100" dist="38100" dir="2700000" algn="tl">
                    <a:srgbClr val="000000">
                      <a:alpha val="43137"/>
                    </a:srgbClr>
                  </a:outerShdw>
                </a:effectLst>
                <a:latin typeface="Cambria" panose="02040503050406030204" pitchFamily="18" charset="0"/>
              </a:rPr>
              <a:t> </a:t>
            </a:r>
            <a:r>
              <a:rPr lang="uk-UA" dirty="0">
                <a:solidFill>
                  <a:schemeClr val="bg1"/>
                </a:solidFill>
                <a:effectLst>
                  <a:outerShdw blurRad="38100" dist="38100" dir="2700000" algn="tl">
                    <a:srgbClr val="000000">
                      <a:alpha val="43137"/>
                    </a:srgbClr>
                  </a:outerShdw>
                </a:effectLst>
                <a:latin typeface="Cambria" panose="02040503050406030204" pitchFamily="18" charset="0"/>
              </a:rPr>
              <a:t>підготувала</a:t>
            </a:r>
          </a:p>
          <a:p>
            <a:pPr algn="ctr"/>
            <a:r>
              <a:rPr lang="uk-UA" dirty="0">
                <a:solidFill>
                  <a:schemeClr val="bg1"/>
                </a:solidFill>
                <a:effectLst>
                  <a:outerShdw blurRad="38100" dist="38100" dir="2700000" algn="tl">
                    <a:srgbClr val="000000">
                      <a:alpha val="43137"/>
                    </a:srgbClr>
                  </a:outerShdw>
                </a:effectLst>
                <a:latin typeface="Cambria" panose="02040503050406030204" pitchFamily="18" charset="0"/>
              </a:rPr>
              <a:t>Викладач фахового коледжу</a:t>
            </a:r>
          </a:p>
          <a:p>
            <a:pPr algn="ctr"/>
            <a:r>
              <a:rPr lang="uk-UA" dirty="0">
                <a:solidFill>
                  <a:schemeClr val="bg1"/>
                </a:solidFill>
                <a:effectLst>
                  <a:outerShdw blurRad="38100" dist="38100" dir="2700000" algn="tl">
                    <a:srgbClr val="000000">
                      <a:alpha val="43137"/>
                    </a:srgbClr>
                  </a:outerShdw>
                </a:effectLst>
                <a:latin typeface="Cambria" panose="02040503050406030204" pitchFamily="18" charset="0"/>
              </a:rPr>
              <a:t>Наталія Ткач</a:t>
            </a:r>
          </a:p>
        </p:txBody>
      </p:sp>
      <p:sp>
        <p:nvSpPr>
          <p:cNvPr id="7" name="Прямоугольник 6"/>
          <p:cNvSpPr/>
          <p:nvPr/>
        </p:nvSpPr>
        <p:spPr>
          <a:xfrm>
            <a:off x="0" y="104316"/>
            <a:ext cx="6169306" cy="923330"/>
          </a:xfrm>
          <a:prstGeom prst="rect">
            <a:avLst/>
          </a:prstGeom>
        </p:spPr>
        <p:txBody>
          <a:bodyPr wrap="square">
            <a:spAutoFit/>
          </a:bodyPr>
          <a:lstStyle/>
          <a:p>
            <a:r>
              <a:rPr lang="uk-UA" dirty="0">
                <a:solidFill>
                  <a:schemeClr val="bg1"/>
                </a:solidFill>
                <a:latin typeface="Cambria" panose="02040503050406030204" pitchFamily="18" charset="0"/>
              </a:rPr>
              <a:t>    «Стихія танцю допомагає нам створювати атмосферу доброзичливості та взаєморозуміння…»</a:t>
            </a:r>
          </a:p>
          <a:p>
            <a:pPr algn="r"/>
            <a:r>
              <a:rPr lang="uk-UA" dirty="0">
                <a:solidFill>
                  <a:schemeClr val="bg1"/>
                </a:solidFill>
                <a:latin typeface="Cambria" panose="02040503050406030204" pitchFamily="18" charset="0"/>
              </a:rPr>
              <a:t>Мирослав Вантух</a:t>
            </a:r>
          </a:p>
        </p:txBody>
      </p:sp>
    </p:spTree>
    <p:extLst>
      <p:ext uri="{BB962C8B-B14F-4D97-AF65-F5344CB8AC3E}">
        <p14:creationId xmlns:p14="http://schemas.microsoft.com/office/powerpoint/2010/main" val="3133030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205B1597-A4E8-4747-5DE9-C8F29D7BACC8}"/>
              </a:ext>
            </a:extLst>
          </p:cNvPr>
          <p:cNvSpPr/>
          <p:nvPr/>
        </p:nvSpPr>
        <p:spPr>
          <a:xfrm>
            <a:off x="0" y="0"/>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8" name="TextBox 7">
            <a:extLst>
              <a:ext uri="{FF2B5EF4-FFF2-40B4-BE49-F238E27FC236}">
                <a16:creationId xmlns:a16="http://schemas.microsoft.com/office/drawing/2014/main" id="{F00237DA-A0A8-FD92-D812-796F81670862}"/>
              </a:ext>
            </a:extLst>
          </p:cNvPr>
          <p:cNvSpPr txBox="1"/>
          <p:nvPr/>
        </p:nvSpPr>
        <p:spPr>
          <a:xfrm>
            <a:off x="899885" y="522081"/>
            <a:ext cx="10392229" cy="1015663"/>
          </a:xfrm>
          <a:prstGeom prst="rect">
            <a:avLst/>
          </a:prstGeom>
          <a:noFill/>
        </p:spPr>
        <p:txBody>
          <a:bodyPr wrap="square">
            <a:spAutoFit/>
          </a:bodyPr>
          <a:lstStyle/>
          <a:p>
            <a:pPr algn="ctr"/>
            <a:r>
              <a:rPr lang="uk-UA" sz="2000" i="1" dirty="0">
                <a:latin typeface="Cambria" panose="02040503050406030204" pitchFamily="18" charset="0"/>
              </a:rPr>
              <a:t>Рух, танець – по-моєму, це геніально, бо дарує безмежність самореалізації. </a:t>
            </a:r>
          </a:p>
          <a:p>
            <a:pPr algn="ctr"/>
            <a:endParaRPr lang="uk-UA" sz="2000" i="1" dirty="0">
              <a:latin typeface="Cambria" panose="02040503050406030204" pitchFamily="18" charset="0"/>
            </a:endParaRPr>
          </a:p>
          <a:p>
            <a:pPr algn="r"/>
            <a:r>
              <a:rPr lang="uk-UA" sz="2000" i="1" dirty="0">
                <a:latin typeface="Cambria" panose="02040503050406030204" pitchFamily="18" charset="0"/>
              </a:rPr>
              <a:t>Джуд Лоу</a:t>
            </a:r>
          </a:p>
        </p:txBody>
      </p:sp>
      <p:sp>
        <p:nvSpPr>
          <p:cNvPr id="14" name="TextBox 13">
            <a:extLst>
              <a:ext uri="{FF2B5EF4-FFF2-40B4-BE49-F238E27FC236}">
                <a16:creationId xmlns:a16="http://schemas.microsoft.com/office/drawing/2014/main" id="{A0EC3CA6-BA7B-1405-0D29-B444C178FD73}"/>
              </a:ext>
            </a:extLst>
          </p:cNvPr>
          <p:cNvSpPr txBox="1"/>
          <p:nvPr/>
        </p:nvSpPr>
        <p:spPr>
          <a:xfrm>
            <a:off x="4490792" y="1940051"/>
            <a:ext cx="7307852" cy="4278094"/>
          </a:xfrm>
          <a:prstGeom prst="rect">
            <a:avLst/>
          </a:prstGeom>
          <a:noFill/>
        </p:spPr>
        <p:txBody>
          <a:bodyPr wrap="square" rtlCol="0">
            <a:spAutoFit/>
          </a:bodyPr>
          <a:lstStyle/>
          <a:p>
            <a:pPr algn="just"/>
            <a:r>
              <a:rPr lang="uk-UA" sz="2000" dirty="0">
                <a:latin typeface="Georgia" panose="02040502050405020303" pitchFamily="18" charset="0"/>
              </a:rPr>
              <a:t>    </a:t>
            </a:r>
            <a:r>
              <a:rPr lang="uk-UA" dirty="0">
                <a:latin typeface="Cambria" panose="02040503050406030204" pitchFamily="18" charset="0"/>
              </a:rPr>
              <a:t>Танець поєднує в собі емоційну сторону мистецтва та приносить радість як виконавцям, так і глядачам, розкриває духовні сили, виховує естетичний і художній смаки та любов до прекрасного.  </a:t>
            </a:r>
          </a:p>
          <a:p>
            <a:pPr algn="just"/>
            <a:r>
              <a:rPr lang="uk-UA" dirty="0">
                <a:latin typeface="Cambria" panose="02040503050406030204" pitchFamily="18" charset="0"/>
              </a:rPr>
              <a:t>        Хореографічне мистецтво посідає  особливе місце у комплексному впливі на людину. Впливає на розвиток емоційної сфери особистості, удосконалює тіло фізично, виховує духовно засобами музики. Хореографічне мистецтво викликає гаму різноманітних морально-естетичних почуттів у всіх його учасників: співчуття, радість, сум, захоплення, гнів тощо. </a:t>
            </a:r>
          </a:p>
          <a:p>
            <a:pPr algn="just"/>
            <a:r>
              <a:rPr lang="uk-UA" dirty="0">
                <a:latin typeface="Cambria" panose="02040503050406030204" pitchFamily="18" charset="0"/>
              </a:rPr>
              <a:t>    Заняття хореографією допомагають набути впевненості у власних силах, дають поштовх до самовдосконалення та постійного розвитку.   </a:t>
            </a:r>
          </a:p>
          <a:p>
            <a:pPr algn="just"/>
            <a:r>
              <a:rPr lang="uk-UA" i="1" dirty="0">
                <a:latin typeface="Cambria" panose="02040503050406030204" pitchFamily="18" charset="0"/>
              </a:rPr>
              <a:t>    </a:t>
            </a:r>
            <a:r>
              <a:rPr lang="uk-UA" dirty="0">
                <a:latin typeface="Cambria" panose="02040503050406030204" pitchFamily="18" charset="0"/>
              </a:rPr>
              <a:t>На різних етапах розвитку людство зверталось до танцю як до універсального засобу виховання душі й тіла людини, засобу гармонізації виховання особистості. </a:t>
            </a:r>
            <a:endParaRPr lang="uk-UA" i="1" dirty="0">
              <a:latin typeface="Cambria" panose="02040503050406030204" pitchFamily="18" charset="0"/>
            </a:endParaRPr>
          </a:p>
        </p:txBody>
      </p:sp>
      <p:pic>
        <p:nvPicPr>
          <p:cNvPr id="9" name="Рисунок 8"/>
          <p:cNvPicPr>
            <a:picLocks noChangeAspect="1"/>
          </p:cNvPicPr>
          <p:nvPr/>
        </p:nvPicPr>
        <p:blipFill>
          <a:blip r:embed="rId2"/>
          <a:stretch>
            <a:fillRect/>
          </a:stretch>
        </p:blipFill>
        <p:spPr>
          <a:xfrm>
            <a:off x="171879" y="1254163"/>
            <a:ext cx="3925558" cy="5331850"/>
          </a:xfrm>
          <a:prstGeom prst="rect">
            <a:avLst/>
          </a:prstGeom>
          <a:ln>
            <a:noFill/>
          </a:ln>
          <a:effectLst>
            <a:softEdge rad="112500"/>
          </a:effectLst>
        </p:spPr>
      </p:pic>
    </p:spTree>
    <p:extLst>
      <p:ext uri="{BB962C8B-B14F-4D97-AF65-F5344CB8AC3E}">
        <p14:creationId xmlns:p14="http://schemas.microsoft.com/office/powerpoint/2010/main" val="3843818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A5BF031C-C2DB-5449-7FDE-90D45898507D}"/>
              </a:ext>
            </a:extLst>
          </p:cNvPr>
          <p:cNvSpPr/>
          <p:nvPr/>
        </p:nvSpPr>
        <p:spPr>
          <a:xfrm>
            <a:off x="0" y="0"/>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7" name="TextBox 6">
            <a:extLst>
              <a:ext uri="{FF2B5EF4-FFF2-40B4-BE49-F238E27FC236}">
                <a16:creationId xmlns:a16="http://schemas.microsoft.com/office/drawing/2014/main" id="{073CDF17-F8B7-BD06-0BD8-049317609F5A}"/>
              </a:ext>
            </a:extLst>
          </p:cNvPr>
          <p:cNvSpPr txBox="1"/>
          <p:nvPr/>
        </p:nvSpPr>
        <p:spPr>
          <a:xfrm>
            <a:off x="109995" y="105281"/>
            <a:ext cx="11955284" cy="2862322"/>
          </a:xfrm>
          <a:prstGeom prst="rect">
            <a:avLst/>
          </a:prstGeom>
          <a:noFill/>
        </p:spPr>
        <p:txBody>
          <a:bodyPr wrap="square" rtlCol="0">
            <a:spAutoFit/>
          </a:bodyPr>
          <a:lstStyle/>
          <a:p>
            <a:pPr algn="just"/>
            <a:r>
              <a:rPr lang="uk-UA" dirty="0">
                <a:solidFill>
                  <a:schemeClr val="bg1"/>
                </a:solidFill>
                <a:effectLst>
                  <a:outerShdw blurRad="38100" dist="38100" dir="2700000" algn="tl">
                    <a:srgbClr val="000000">
                      <a:alpha val="43137"/>
                    </a:srgbClr>
                  </a:outerShdw>
                </a:effectLst>
                <a:latin typeface="Cambria" panose="02040503050406030204" pitchFamily="18" charset="0"/>
              </a:rPr>
              <a:t>    </a:t>
            </a:r>
            <a:r>
              <a:rPr lang="uk-UA" dirty="0">
                <a:latin typeface="Cambria" panose="02040503050406030204" pitchFamily="18" charset="0"/>
              </a:rPr>
              <a:t>Фаховий коледж Кременецької гуманітарно-педагогічної академії ім. Тараса Шевченка забезпечує підготовку фахового молодшого бакалавра за спеціалізацією «Керівник дитячого хореографічного колективу», вивчаючи блок вибіркових дисциплін: </a:t>
            </a:r>
          </a:p>
          <a:p>
            <a:pPr algn="ctr"/>
            <a:r>
              <a:rPr lang="uk-UA" dirty="0">
                <a:latin typeface="Cambria" panose="02040503050406030204" pitchFamily="18" charset="0"/>
              </a:rPr>
              <a:t>Теорія і методика класичного танцю</a:t>
            </a:r>
          </a:p>
          <a:p>
            <a:pPr algn="ctr"/>
            <a:r>
              <a:rPr lang="uk-UA" dirty="0">
                <a:latin typeface="Cambria" panose="02040503050406030204" pitchFamily="18" charset="0"/>
              </a:rPr>
              <a:t>Теорія і методика народного танцю</a:t>
            </a:r>
          </a:p>
          <a:p>
            <a:pPr algn="ctr"/>
            <a:r>
              <a:rPr lang="uk-UA" dirty="0">
                <a:latin typeface="Cambria" panose="02040503050406030204" pitchFamily="18" charset="0"/>
              </a:rPr>
              <a:t>Історико-побутовий та сучасний бальний танець</a:t>
            </a:r>
          </a:p>
          <a:p>
            <a:pPr algn="ctr"/>
            <a:r>
              <a:rPr lang="uk-UA" dirty="0">
                <a:latin typeface="Cambria" panose="02040503050406030204" pitchFamily="18" charset="0"/>
              </a:rPr>
              <a:t>Композиція та постановка танцю</a:t>
            </a:r>
          </a:p>
          <a:p>
            <a:pPr algn="ctr"/>
            <a:r>
              <a:rPr lang="uk-UA" dirty="0">
                <a:latin typeface="Cambria" panose="02040503050406030204" pitchFamily="18" charset="0"/>
              </a:rPr>
              <a:t>Методика роботи з дитячим хореографічним колективом</a:t>
            </a:r>
          </a:p>
          <a:p>
            <a:pPr algn="ctr"/>
            <a:r>
              <a:rPr lang="uk-UA" dirty="0">
                <a:latin typeface="Cambria" panose="02040503050406030204" pitchFamily="18" charset="0"/>
              </a:rPr>
              <a:t>Практика з додаткової кваліфікації</a:t>
            </a:r>
          </a:p>
          <a:p>
            <a:endParaRPr lang="uk-UA" dirty="0">
              <a:solidFill>
                <a:schemeClr val="bg1"/>
              </a:solidFill>
              <a:effectLst>
                <a:outerShdw blurRad="38100" dist="38100" dir="2700000" algn="tl">
                  <a:srgbClr val="000000">
                    <a:alpha val="43137"/>
                  </a:srgbClr>
                </a:outerShdw>
              </a:effectLst>
              <a:latin typeface="Cambria" panose="02040503050406030204" pitchFamily="18" charset="0"/>
            </a:endParaRPr>
          </a:p>
        </p:txBody>
      </p:sp>
      <p:pic>
        <p:nvPicPr>
          <p:cNvPr id="3" name="Рисунок 2"/>
          <p:cNvPicPr>
            <a:picLocks noChangeAspect="1"/>
          </p:cNvPicPr>
          <p:nvPr/>
        </p:nvPicPr>
        <p:blipFill>
          <a:blip r:embed="rId2"/>
          <a:stretch>
            <a:fillRect/>
          </a:stretch>
        </p:blipFill>
        <p:spPr>
          <a:xfrm>
            <a:off x="6458673" y="2795863"/>
            <a:ext cx="5642468" cy="3903880"/>
          </a:xfrm>
          <a:prstGeom prst="rect">
            <a:avLst/>
          </a:prstGeom>
          <a:ln>
            <a:noFill/>
          </a:ln>
          <a:effectLst>
            <a:softEdge rad="112500"/>
          </a:effectLst>
        </p:spPr>
      </p:pic>
      <p:sp>
        <p:nvSpPr>
          <p:cNvPr id="4" name="Прямоугольник 3"/>
          <p:cNvSpPr/>
          <p:nvPr/>
        </p:nvSpPr>
        <p:spPr>
          <a:xfrm>
            <a:off x="54998" y="2901144"/>
            <a:ext cx="6276954" cy="3693319"/>
          </a:xfrm>
          <a:prstGeom prst="rect">
            <a:avLst/>
          </a:prstGeom>
        </p:spPr>
        <p:txBody>
          <a:bodyPr wrap="square">
            <a:spAutoFit/>
          </a:bodyPr>
          <a:lstStyle/>
          <a:p>
            <a:pPr algn="just"/>
            <a:r>
              <a:rPr lang="uk-UA" dirty="0">
                <a:solidFill>
                  <a:schemeClr val="bg1"/>
                </a:solidFill>
                <a:effectLst>
                  <a:outerShdw blurRad="38100" dist="38100" dir="2700000" algn="tl">
                    <a:srgbClr val="000000">
                      <a:alpha val="43137"/>
                    </a:srgbClr>
                  </a:outerShdw>
                </a:effectLst>
                <a:latin typeface="Cambria" panose="02040503050406030204" pitchFamily="18" charset="0"/>
              </a:rPr>
              <a:t>    </a:t>
            </a:r>
            <a:r>
              <a:rPr lang="uk-UA" dirty="0">
                <a:latin typeface="Cambria" panose="02040503050406030204" pitchFamily="18" charset="0"/>
              </a:rPr>
              <a:t>Основне завдання: підвищення якісного рівня підготовки компетентних фахівців, керівників хореографічних колективів для середніх навчальних закладів України, шкіл мистецького спрямування, танцювальних студій тощо.</a:t>
            </a:r>
          </a:p>
          <a:p>
            <a:pPr algn="just"/>
            <a:r>
              <a:rPr lang="uk-UA" dirty="0">
                <a:latin typeface="Cambria" panose="02040503050406030204" pitchFamily="18" charset="0"/>
              </a:rPr>
              <a:t>    Освітньо-професійна програма враховує сучасні вимоги сьогодення й допомагають здобути необхідні теоретичні знання та практичні навички, які формують здобувачів освіти як висококваліфікованих фахівців. </a:t>
            </a:r>
          </a:p>
          <a:p>
            <a:pPr algn="just"/>
            <a:r>
              <a:rPr lang="uk-UA" dirty="0">
                <a:latin typeface="Cambria" panose="02040503050406030204" pitchFamily="18" charset="0"/>
              </a:rPr>
              <a:t>    Креативний, досвідчений, професійно-викладацький склад залучає студентів до активного творчого та наукового життя: участь у наукових конференціях, фестивалях та конкурсах хореографічного мистецтва.</a:t>
            </a:r>
          </a:p>
        </p:txBody>
      </p:sp>
    </p:spTree>
    <p:extLst>
      <p:ext uri="{BB962C8B-B14F-4D97-AF65-F5344CB8AC3E}">
        <p14:creationId xmlns:p14="http://schemas.microsoft.com/office/powerpoint/2010/main" val="730109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кутник 5">
            <a:extLst>
              <a:ext uri="{FF2B5EF4-FFF2-40B4-BE49-F238E27FC236}">
                <a16:creationId xmlns:a16="http://schemas.microsoft.com/office/drawing/2014/main" id="{5845E6CD-392A-CEED-029A-5D9A01136101}"/>
              </a:ext>
            </a:extLst>
          </p:cNvPr>
          <p:cNvSpPr/>
          <p:nvPr/>
        </p:nvSpPr>
        <p:spPr>
          <a:xfrm>
            <a:off x="0" y="0"/>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 name="Рисунок 2">
            <a:extLst>
              <a:ext uri="{FF2B5EF4-FFF2-40B4-BE49-F238E27FC236}">
                <a16:creationId xmlns:a16="http://schemas.microsoft.com/office/drawing/2014/main" id="{AD53B8E5-566E-59B9-99ED-FDE5BEE60356}"/>
              </a:ext>
            </a:extLst>
          </p:cNvPr>
          <p:cNvPicPr>
            <a:picLocks noChangeAspect="1"/>
          </p:cNvPicPr>
          <p:nvPr/>
        </p:nvPicPr>
        <p:blipFill>
          <a:blip r:embed="rId2"/>
          <a:stretch>
            <a:fillRect/>
          </a:stretch>
        </p:blipFill>
        <p:spPr>
          <a:xfrm>
            <a:off x="8206450" y="3646026"/>
            <a:ext cx="3808072" cy="2736846"/>
          </a:xfrm>
          <a:prstGeom prst="rect">
            <a:avLst/>
          </a:prstGeom>
          <a:ln>
            <a:noFill/>
          </a:ln>
          <a:effectLst>
            <a:softEdge rad="112500"/>
          </a:effectLst>
        </p:spPr>
      </p:pic>
      <p:pic>
        <p:nvPicPr>
          <p:cNvPr id="2" name="Рисунок 1">
            <a:extLst>
              <a:ext uri="{FF2B5EF4-FFF2-40B4-BE49-F238E27FC236}">
                <a16:creationId xmlns:a16="http://schemas.microsoft.com/office/drawing/2014/main" id="{FAB9F175-E71C-1EB3-E4BE-786F67F64793}"/>
              </a:ext>
            </a:extLst>
          </p:cNvPr>
          <p:cNvPicPr>
            <a:picLocks noChangeAspect="1"/>
          </p:cNvPicPr>
          <p:nvPr/>
        </p:nvPicPr>
        <p:blipFill>
          <a:blip r:embed="rId3"/>
          <a:stretch>
            <a:fillRect/>
          </a:stretch>
        </p:blipFill>
        <p:spPr>
          <a:xfrm>
            <a:off x="8206450" y="516205"/>
            <a:ext cx="3808072" cy="2817303"/>
          </a:xfrm>
          <a:prstGeom prst="rect">
            <a:avLst/>
          </a:prstGeom>
          <a:ln>
            <a:noFill/>
          </a:ln>
          <a:effectLst>
            <a:softEdge rad="112500"/>
          </a:effectLst>
        </p:spPr>
      </p:pic>
      <p:pic>
        <p:nvPicPr>
          <p:cNvPr id="4" name="Рисунок 3">
            <a:extLst>
              <a:ext uri="{FF2B5EF4-FFF2-40B4-BE49-F238E27FC236}">
                <a16:creationId xmlns:a16="http://schemas.microsoft.com/office/drawing/2014/main" id="{BA330FA5-C373-03E6-240D-5CEE2754DEBD}"/>
              </a:ext>
            </a:extLst>
          </p:cNvPr>
          <p:cNvPicPr>
            <a:picLocks noChangeAspect="1"/>
          </p:cNvPicPr>
          <p:nvPr/>
        </p:nvPicPr>
        <p:blipFill>
          <a:blip r:embed="rId4"/>
          <a:stretch>
            <a:fillRect/>
          </a:stretch>
        </p:blipFill>
        <p:spPr>
          <a:xfrm>
            <a:off x="4734046" y="1256237"/>
            <a:ext cx="3290343" cy="4461657"/>
          </a:xfrm>
          <a:prstGeom prst="rect">
            <a:avLst/>
          </a:prstGeom>
          <a:ln>
            <a:noFill/>
          </a:ln>
          <a:effectLst>
            <a:softEdge rad="112500"/>
          </a:effectLst>
        </p:spPr>
      </p:pic>
      <p:sp>
        <p:nvSpPr>
          <p:cNvPr id="9" name="TextBox 8">
            <a:extLst>
              <a:ext uri="{FF2B5EF4-FFF2-40B4-BE49-F238E27FC236}">
                <a16:creationId xmlns:a16="http://schemas.microsoft.com/office/drawing/2014/main" id="{C3E3B43F-891C-30C5-824A-FAA8E9141B73}"/>
              </a:ext>
            </a:extLst>
          </p:cNvPr>
          <p:cNvSpPr txBox="1"/>
          <p:nvPr/>
        </p:nvSpPr>
        <p:spPr>
          <a:xfrm>
            <a:off x="183479" y="473562"/>
            <a:ext cx="4368506" cy="5909310"/>
          </a:xfrm>
          <a:prstGeom prst="rect">
            <a:avLst/>
          </a:prstGeom>
          <a:noFill/>
        </p:spPr>
        <p:txBody>
          <a:bodyPr wrap="square">
            <a:spAutoFit/>
          </a:bodyPr>
          <a:lstStyle/>
          <a:p>
            <a:pPr algn="just"/>
            <a:r>
              <a:rPr lang="uk-UA" dirty="0"/>
              <a:t>    </a:t>
            </a:r>
            <a:r>
              <a:rPr lang="uk-UA" dirty="0">
                <a:latin typeface="Cambria" panose="02040503050406030204" pitchFamily="18" charset="0"/>
              </a:rPr>
              <a:t>Класичний танець — це історично складена система хореографічного мистецтва, створена на принципі поетично-узагальненої інтерпретації сценічного образу. Велика кількість митців вважають класичний танець фундаментом всіх інших сценічних видів танцю. Основи класичної хореографії настільки універсальні, що навіть досвідчені танцюристи інших танцювальних напрямків не припиняють занять класикою впродовж свого  творчого шляху.</a:t>
            </a:r>
          </a:p>
          <a:p>
            <a:pPr algn="just"/>
            <a:r>
              <a:rPr lang="uk-UA" dirty="0">
                <a:latin typeface="Cambria" panose="02040503050406030204" pitchFamily="18" charset="0"/>
              </a:rPr>
              <a:t>    Вивчаючи курс «Теорія і методика класичного танцю», здобувачі освіти отримують теоретичні, методичні та виконавські знання  і уміння, що представляють естетичну цінність,  завдячуючи своїй виразності, сприяють розкриттю емоцій, думок та почуттів засобами пластики. </a:t>
            </a:r>
          </a:p>
        </p:txBody>
      </p:sp>
    </p:spTree>
    <p:extLst>
      <p:ext uri="{BB962C8B-B14F-4D97-AF65-F5344CB8AC3E}">
        <p14:creationId xmlns:p14="http://schemas.microsoft.com/office/powerpoint/2010/main" val="1345082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C2B75412-FB46-0756-C8E9-67C6CFED673E}"/>
              </a:ext>
            </a:extLst>
          </p:cNvPr>
          <p:cNvSpPr/>
          <p:nvPr/>
        </p:nvSpPr>
        <p:spPr>
          <a:xfrm>
            <a:off x="0" y="0"/>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solidFill>
                <a:schemeClr val="bg1"/>
              </a:solidFill>
            </a:endParaRPr>
          </a:p>
        </p:txBody>
      </p:sp>
      <p:pic>
        <p:nvPicPr>
          <p:cNvPr id="3" name="Рисунок 2">
            <a:extLst>
              <a:ext uri="{FF2B5EF4-FFF2-40B4-BE49-F238E27FC236}">
                <a16:creationId xmlns:a16="http://schemas.microsoft.com/office/drawing/2014/main" id="{C2DF8BE8-3AEA-2ABC-C3E3-1833DD92D53D}"/>
              </a:ext>
            </a:extLst>
          </p:cNvPr>
          <p:cNvPicPr>
            <a:picLocks noChangeAspect="1"/>
          </p:cNvPicPr>
          <p:nvPr/>
        </p:nvPicPr>
        <p:blipFill rotWithShape="1">
          <a:blip r:embed="rId2"/>
          <a:srcRect l="37127" t="22021" b="6869"/>
          <a:stretch/>
        </p:blipFill>
        <p:spPr>
          <a:xfrm>
            <a:off x="7831704" y="3635355"/>
            <a:ext cx="4164799" cy="3124350"/>
          </a:xfrm>
          <a:prstGeom prst="rect">
            <a:avLst/>
          </a:prstGeom>
          <a:ln>
            <a:noFill/>
          </a:ln>
          <a:effectLst>
            <a:softEdge rad="112500"/>
          </a:effectLst>
        </p:spPr>
      </p:pic>
      <p:pic>
        <p:nvPicPr>
          <p:cNvPr id="5" name="Рисунок 4">
            <a:extLst>
              <a:ext uri="{FF2B5EF4-FFF2-40B4-BE49-F238E27FC236}">
                <a16:creationId xmlns:a16="http://schemas.microsoft.com/office/drawing/2014/main" id="{E2D6EDDE-3D7C-1E2E-77AA-F1195F91827B}"/>
              </a:ext>
            </a:extLst>
          </p:cNvPr>
          <p:cNvPicPr>
            <a:picLocks noChangeAspect="1"/>
          </p:cNvPicPr>
          <p:nvPr/>
        </p:nvPicPr>
        <p:blipFill rotWithShape="1">
          <a:blip r:embed="rId3"/>
          <a:srcRect l="25999" t="15152" r="11111" b="6464"/>
          <a:stretch/>
        </p:blipFill>
        <p:spPr>
          <a:xfrm>
            <a:off x="93876" y="3946967"/>
            <a:ext cx="3561908" cy="2812738"/>
          </a:xfrm>
          <a:prstGeom prst="rect">
            <a:avLst/>
          </a:prstGeom>
          <a:ln>
            <a:noFill/>
          </a:ln>
          <a:effectLst>
            <a:softEdge rad="112500"/>
          </a:effectLst>
        </p:spPr>
      </p:pic>
      <p:sp>
        <p:nvSpPr>
          <p:cNvPr id="6" name="TextBox 5">
            <a:extLst>
              <a:ext uri="{FF2B5EF4-FFF2-40B4-BE49-F238E27FC236}">
                <a16:creationId xmlns:a16="http://schemas.microsoft.com/office/drawing/2014/main" id="{EAEDAA4B-E581-EF0C-0590-CF03800FD2F6}"/>
              </a:ext>
            </a:extLst>
          </p:cNvPr>
          <p:cNvSpPr txBox="1"/>
          <p:nvPr/>
        </p:nvSpPr>
        <p:spPr>
          <a:xfrm>
            <a:off x="93236" y="101604"/>
            <a:ext cx="6607867" cy="3970318"/>
          </a:xfrm>
          <a:prstGeom prst="rect">
            <a:avLst/>
          </a:prstGeom>
          <a:noFill/>
        </p:spPr>
        <p:txBody>
          <a:bodyPr wrap="square">
            <a:spAutoFit/>
          </a:bodyPr>
          <a:lstStyle/>
          <a:p>
            <a:pPr algn="just"/>
            <a:r>
              <a:rPr lang="uk-UA" dirty="0">
                <a:latin typeface="Cambria" panose="02040503050406030204" pitchFamily="18" charset="0"/>
              </a:rPr>
              <a:t>    Народний танець — творення народу, яке поєднує в собі його емоційні та художні образи, відображення історії, побуту, традицій, народження та  процвітання протягом багатьох століть. </a:t>
            </a:r>
          </a:p>
          <a:p>
            <a:pPr algn="just"/>
            <a:r>
              <a:rPr lang="uk-UA" dirty="0">
                <a:latin typeface="Cambria" panose="02040503050406030204" pitchFamily="18" charset="0"/>
              </a:rPr>
              <a:t>    Серед різноманітних видів народної творчості одне з провідних місць займає танцювальне мистецтво. Найкращі зразки народних танців, особливості музично-танцювального фольклору, матеріал щодо народного вбрання, різнобічні уявлення про життя, побут і традиції українського народу, а також і інших народів  вивчають здобувачі освіти на заняттях з курсу «Теорія і методика народного танцю».  Це життєдайне джерело і той ґрунт, на якому зростають молоді таланти.</a:t>
            </a:r>
          </a:p>
          <a:p>
            <a:pPr algn="just"/>
            <a:r>
              <a:rPr lang="uk-UA" dirty="0">
                <a:solidFill>
                  <a:schemeClr val="bg1"/>
                </a:solidFill>
                <a:latin typeface="Cambria" panose="02040503050406030204" pitchFamily="18" charset="0"/>
              </a:rPr>
              <a:t>    </a:t>
            </a:r>
            <a:endParaRPr lang="uk-UA" dirty="0">
              <a:latin typeface="Cambria" panose="02040503050406030204" pitchFamily="18" charset="0"/>
            </a:endParaRPr>
          </a:p>
        </p:txBody>
      </p:sp>
      <p:sp>
        <p:nvSpPr>
          <p:cNvPr id="4" name="Прямоугольник 3"/>
          <p:cNvSpPr/>
          <p:nvPr/>
        </p:nvSpPr>
        <p:spPr>
          <a:xfrm>
            <a:off x="3655784" y="4400151"/>
            <a:ext cx="4175920" cy="2031325"/>
          </a:xfrm>
          <a:prstGeom prst="rect">
            <a:avLst/>
          </a:prstGeom>
        </p:spPr>
        <p:txBody>
          <a:bodyPr wrap="square">
            <a:spAutoFit/>
          </a:bodyPr>
          <a:lstStyle/>
          <a:p>
            <a:r>
              <a:rPr lang="uk-UA" dirty="0">
                <a:latin typeface="Cambria" panose="02040503050406030204" pitchFamily="18" charset="0"/>
              </a:rPr>
              <a:t>    «Пам'ятайте, що за нашою чудовою піснею перше слово належить нашому народному танцю. Коли ми полюбимо сестру – пісню, то полюбимо і її брата – танець» </a:t>
            </a:r>
          </a:p>
          <a:p>
            <a:endParaRPr lang="uk-UA" dirty="0">
              <a:latin typeface="Cambria" panose="02040503050406030204" pitchFamily="18" charset="0"/>
            </a:endParaRPr>
          </a:p>
          <a:p>
            <a:pPr algn="r"/>
            <a:r>
              <a:rPr lang="uk-UA" dirty="0">
                <a:latin typeface="Cambria" panose="02040503050406030204" pitchFamily="18" charset="0"/>
              </a:rPr>
              <a:t>Василь Верховинець</a:t>
            </a:r>
          </a:p>
        </p:txBody>
      </p:sp>
      <p:pic>
        <p:nvPicPr>
          <p:cNvPr id="9" name="Рисунок 8">
            <a:extLst>
              <a:ext uri="{FF2B5EF4-FFF2-40B4-BE49-F238E27FC236}">
                <a16:creationId xmlns:a16="http://schemas.microsoft.com/office/drawing/2014/main" id="{BDD67A1B-68EC-2236-3446-BB6D79F61B4A}"/>
              </a:ext>
            </a:extLst>
          </p:cNvPr>
          <p:cNvPicPr>
            <a:picLocks noChangeAspect="1"/>
          </p:cNvPicPr>
          <p:nvPr/>
        </p:nvPicPr>
        <p:blipFill>
          <a:blip r:embed="rId4"/>
          <a:stretch>
            <a:fillRect/>
          </a:stretch>
        </p:blipFill>
        <p:spPr>
          <a:xfrm>
            <a:off x="6794339" y="90478"/>
            <a:ext cx="5202164" cy="3454400"/>
          </a:xfrm>
          <a:prstGeom prst="rect">
            <a:avLst/>
          </a:prstGeom>
          <a:ln>
            <a:noFill/>
          </a:ln>
          <a:effectLst>
            <a:softEdge rad="112500"/>
          </a:effectLst>
        </p:spPr>
      </p:pic>
    </p:spTree>
    <p:extLst>
      <p:ext uri="{BB962C8B-B14F-4D97-AF65-F5344CB8AC3E}">
        <p14:creationId xmlns:p14="http://schemas.microsoft.com/office/powerpoint/2010/main" val="2024220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a:extLst>
              <a:ext uri="{FF2B5EF4-FFF2-40B4-BE49-F238E27FC236}">
                <a16:creationId xmlns:a16="http://schemas.microsoft.com/office/drawing/2014/main" id="{1AA4376F-EAB7-DD66-610B-C49ADC6BF76A}"/>
              </a:ext>
            </a:extLst>
          </p:cNvPr>
          <p:cNvSpPr/>
          <p:nvPr/>
        </p:nvSpPr>
        <p:spPr>
          <a:xfrm>
            <a:off x="0" y="0"/>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dirty="0"/>
              <a:t>.</a:t>
            </a:r>
          </a:p>
        </p:txBody>
      </p:sp>
      <p:pic>
        <p:nvPicPr>
          <p:cNvPr id="3" name="Рисунок 2">
            <a:extLst>
              <a:ext uri="{FF2B5EF4-FFF2-40B4-BE49-F238E27FC236}">
                <a16:creationId xmlns:a16="http://schemas.microsoft.com/office/drawing/2014/main" id="{D84406EC-65B7-56F2-3D23-1CF4C6CA6085}"/>
              </a:ext>
            </a:extLst>
          </p:cNvPr>
          <p:cNvPicPr>
            <a:picLocks noChangeAspect="1"/>
          </p:cNvPicPr>
          <p:nvPr/>
        </p:nvPicPr>
        <p:blipFill>
          <a:blip r:embed="rId2"/>
          <a:stretch>
            <a:fillRect/>
          </a:stretch>
        </p:blipFill>
        <p:spPr>
          <a:xfrm>
            <a:off x="9311833" y="3540107"/>
            <a:ext cx="2747058" cy="3317894"/>
          </a:xfrm>
          <a:prstGeom prst="rect">
            <a:avLst/>
          </a:prstGeom>
          <a:ln>
            <a:noFill/>
          </a:ln>
          <a:effectLst>
            <a:softEdge rad="112500"/>
          </a:effectLst>
        </p:spPr>
      </p:pic>
      <p:pic>
        <p:nvPicPr>
          <p:cNvPr id="2" name="Рисунок 1">
            <a:extLst>
              <a:ext uri="{FF2B5EF4-FFF2-40B4-BE49-F238E27FC236}">
                <a16:creationId xmlns:a16="http://schemas.microsoft.com/office/drawing/2014/main" id="{ADE9D64E-C128-7557-EED8-5B9AA2532147}"/>
              </a:ext>
            </a:extLst>
          </p:cNvPr>
          <p:cNvPicPr>
            <a:picLocks noChangeAspect="1"/>
          </p:cNvPicPr>
          <p:nvPr/>
        </p:nvPicPr>
        <p:blipFill>
          <a:blip r:embed="rId3"/>
          <a:stretch>
            <a:fillRect/>
          </a:stretch>
        </p:blipFill>
        <p:spPr>
          <a:xfrm>
            <a:off x="9311833" y="0"/>
            <a:ext cx="2747058" cy="3540106"/>
          </a:xfrm>
          <a:prstGeom prst="rect">
            <a:avLst/>
          </a:prstGeom>
          <a:ln>
            <a:noFill/>
          </a:ln>
          <a:effectLst>
            <a:softEdge rad="112500"/>
          </a:effectLst>
        </p:spPr>
      </p:pic>
      <p:pic>
        <p:nvPicPr>
          <p:cNvPr id="4" name="Рисунок 3">
            <a:extLst>
              <a:ext uri="{FF2B5EF4-FFF2-40B4-BE49-F238E27FC236}">
                <a16:creationId xmlns:a16="http://schemas.microsoft.com/office/drawing/2014/main" id="{35DAF1CB-C1C1-1BCA-CE9D-2BED5B71123A}"/>
              </a:ext>
            </a:extLst>
          </p:cNvPr>
          <p:cNvPicPr>
            <a:picLocks noChangeAspect="1"/>
          </p:cNvPicPr>
          <p:nvPr/>
        </p:nvPicPr>
        <p:blipFill>
          <a:blip r:embed="rId4"/>
          <a:stretch>
            <a:fillRect/>
          </a:stretch>
        </p:blipFill>
        <p:spPr>
          <a:xfrm>
            <a:off x="5428527" y="1053296"/>
            <a:ext cx="3750198" cy="5092861"/>
          </a:xfrm>
          <a:prstGeom prst="rect">
            <a:avLst/>
          </a:prstGeom>
          <a:ln>
            <a:noFill/>
          </a:ln>
          <a:effectLst>
            <a:softEdge rad="112500"/>
          </a:effectLst>
        </p:spPr>
      </p:pic>
      <p:sp>
        <p:nvSpPr>
          <p:cNvPr id="6" name="TextBox 5">
            <a:extLst>
              <a:ext uri="{FF2B5EF4-FFF2-40B4-BE49-F238E27FC236}">
                <a16:creationId xmlns:a16="http://schemas.microsoft.com/office/drawing/2014/main" id="{10164F7B-B445-4098-2780-D934A60948B3}"/>
              </a:ext>
            </a:extLst>
          </p:cNvPr>
          <p:cNvSpPr txBox="1"/>
          <p:nvPr/>
        </p:nvSpPr>
        <p:spPr>
          <a:xfrm>
            <a:off x="300941" y="783570"/>
            <a:ext cx="4861369" cy="5632311"/>
          </a:xfrm>
          <a:prstGeom prst="rect">
            <a:avLst/>
          </a:prstGeom>
          <a:noFill/>
        </p:spPr>
        <p:txBody>
          <a:bodyPr wrap="square" rtlCol="0">
            <a:spAutoFit/>
          </a:bodyPr>
          <a:lstStyle/>
          <a:p>
            <a:pPr algn="just"/>
            <a:r>
              <a:rPr lang="uk-UA" dirty="0">
                <a:latin typeface="Cambria" panose="02040503050406030204" pitchFamily="18" charset="0"/>
              </a:rPr>
              <a:t>    Історико-побутовий та сучасний бальний танець, поряд із класичним та народним, являється невід'ємною частиною світової танцювальної культури та займає важливе місце у виховання майбутніх керівників хореографічних колективів. </a:t>
            </a:r>
          </a:p>
          <a:p>
            <a:pPr algn="just"/>
            <a:r>
              <a:rPr lang="uk-UA" dirty="0">
                <a:latin typeface="Cambria" panose="02040503050406030204" pitchFamily="18" charset="0"/>
              </a:rPr>
              <a:t>    На заняттях курсу здобувачі освіти опановують уявлення про особливості стилю та  манери виконання історико-побутових танців різних епох і народів, засвоюють характерні навички виконання танцювальних елементів, знайомляться  з методикою виконання сучасних бальних танців європейської та латиноамериканської програм. </a:t>
            </a:r>
          </a:p>
          <a:p>
            <a:pPr algn="just"/>
            <a:r>
              <a:rPr lang="uk-UA" dirty="0">
                <a:latin typeface="Cambria" panose="02040503050406030204" pitchFamily="18" charset="0"/>
              </a:rPr>
              <a:t>    Заняття бальними танцями сприяють вихованню у здобувачів пластичної культури тіла, органічності та вільності руху, а також виробленню відповідної виконавської манери .</a:t>
            </a:r>
            <a:endParaRPr lang="uk-UA" dirty="0">
              <a:solidFill>
                <a:schemeClr val="bg1"/>
              </a:solidFill>
              <a:latin typeface="Cambria" panose="02040503050406030204" pitchFamily="18" charset="0"/>
            </a:endParaRPr>
          </a:p>
        </p:txBody>
      </p:sp>
    </p:spTree>
    <p:extLst>
      <p:ext uri="{BB962C8B-B14F-4D97-AF65-F5344CB8AC3E}">
        <p14:creationId xmlns:p14="http://schemas.microsoft.com/office/powerpoint/2010/main" val="1825107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a:extLst>
              <a:ext uri="{FF2B5EF4-FFF2-40B4-BE49-F238E27FC236}">
                <a16:creationId xmlns:a16="http://schemas.microsoft.com/office/drawing/2014/main" id="{E25D92E7-ACB7-3CB3-F250-4ECA6EDC29E3}"/>
              </a:ext>
            </a:extLst>
          </p:cNvPr>
          <p:cNvSpPr/>
          <p:nvPr/>
        </p:nvSpPr>
        <p:spPr>
          <a:xfrm>
            <a:off x="0" y="0"/>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 name="Рисунок 2">
            <a:extLst>
              <a:ext uri="{FF2B5EF4-FFF2-40B4-BE49-F238E27FC236}">
                <a16:creationId xmlns:a16="http://schemas.microsoft.com/office/drawing/2014/main" id="{4D45C3EA-45B3-1457-D1DD-79A99593B549}"/>
              </a:ext>
            </a:extLst>
          </p:cNvPr>
          <p:cNvPicPr>
            <a:picLocks noChangeAspect="1"/>
          </p:cNvPicPr>
          <p:nvPr/>
        </p:nvPicPr>
        <p:blipFill rotWithShape="1">
          <a:blip r:embed="rId2"/>
          <a:srcRect l="14899" t="11127" r="10012" b="15870"/>
          <a:stretch/>
        </p:blipFill>
        <p:spPr>
          <a:xfrm>
            <a:off x="6676062" y="3576577"/>
            <a:ext cx="5338460" cy="3078866"/>
          </a:xfrm>
          <a:prstGeom prst="rect">
            <a:avLst/>
          </a:prstGeom>
          <a:ln>
            <a:noFill/>
          </a:ln>
          <a:effectLst>
            <a:softEdge rad="112500"/>
          </a:effectLst>
        </p:spPr>
      </p:pic>
      <p:pic>
        <p:nvPicPr>
          <p:cNvPr id="2" name="Рисунок 1">
            <a:extLst>
              <a:ext uri="{FF2B5EF4-FFF2-40B4-BE49-F238E27FC236}">
                <a16:creationId xmlns:a16="http://schemas.microsoft.com/office/drawing/2014/main" id="{7B5C8251-3F3F-F2F2-5E26-0182596DE7EE}"/>
              </a:ext>
            </a:extLst>
          </p:cNvPr>
          <p:cNvPicPr>
            <a:picLocks noChangeAspect="1"/>
          </p:cNvPicPr>
          <p:nvPr/>
        </p:nvPicPr>
        <p:blipFill rotWithShape="1">
          <a:blip r:embed="rId3"/>
          <a:srcRect l="19844" t="14344" r="1"/>
          <a:stretch/>
        </p:blipFill>
        <p:spPr>
          <a:xfrm>
            <a:off x="761123" y="3810242"/>
            <a:ext cx="5034988" cy="2946588"/>
          </a:xfrm>
          <a:prstGeom prst="rect">
            <a:avLst/>
          </a:prstGeom>
          <a:ln>
            <a:noFill/>
          </a:ln>
          <a:effectLst>
            <a:softEdge rad="112500"/>
          </a:effectLst>
        </p:spPr>
      </p:pic>
      <p:pic>
        <p:nvPicPr>
          <p:cNvPr id="4" name="Рисунок 3">
            <a:extLst>
              <a:ext uri="{FF2B5EF4-FFF2-40B4-BE49-F238E27FC236}">
                <a16:creationId xmlns:a16="http://schemas.microsoft.com/office/drawing/2014/main" id="{B31289CA-B8BA-D9F7-3D23-D5D3E18F59E5}"/>
              </a:ext>
            </a:extLst>
          </p:cNvPr>
          <p:cNvPicPr>
            <a:picLocks noChangeAspect="1"/>
          </p:cNvPicPr>
          <p:nvPr/>
        </p:nvPicPr>
        <p:blipFill rotWithShape="1">
          <a:blip r:embed="rId4"/>
          <a:srcRect l="13017" t="8687" r="7896"/>
          <a:stretch/>
        </p:blipFill>
        <p:spPr>
          <a:xfrm>
            <a:off x="6676062" y="45911"/>
            <a:ext cx="5317868" cy="3383089"/>
          </a:xfrm>
          <a:prstGeom prst="rect">
            <a:avLst/>
          </a:prstGeom>
          <a:ln>
            <a:noFill/>
          </a:ln>
          <a:effectLst>
            <a:softEdge rad="112500"/>
          </a:effectLst>
        </p:spPr>
      </p:pic>
      <p:sp>
        <p:nvSpPr>
          <p:cNvPr id="8" name="TextBox 7">
            <a:extLst>
              <a:ext uri="{FF2B5EF4-FFF2-40B4-BE49-F238E27FC236}">
                <a16:creationId xmlns:a16="http://schemas.microsoft.com/office/drawing/2014/main" id="{650DBFEF-6D97-FD03-D608-918E215D3662}"/>
              </a:ext>
            </a:extLst>
          </p:cNvPr>
          <p:cNvSpPr txBox="1"/>
          <p:nvPr/>
        </p:nvSpPr>
        <p:spPr>
          <a:xfrm>
            <a:off x="81793" y="160257"/>
            <a:ext cx="6512476" cy="3416320"/>
          </a:xfrm>
          <a:prstGeom prst="rect">
            <a:avLst/>
          </a:prstGeom>
          <a:noFill/>
        </p:spPr>
        <p:txBody>
          <a:bodyPr wrap="square">
            <a:spAutoFit/>
          </a:bodyPr>
          <a:lstStyle/>
          <a:p>
            <a:pPr algn="just"/>
            <a:r>
              <a:rPr lang="uk-UA" dirty="0"/>
              <a:t>    </a:t>
            </a:r>
            <a:r>
              <a:rPr lang="uk-UA" dirty="0">
                <a:latin typeface="Cambria" panose="02040503050406030204" pitchFamily="18" charset="0"/>
              </a:rPr>
              <a:t>Композиція танцю – це обдуманий художній твір, який складається з музики та хореографічної лексики, має певну побудову, об’єднаний однією темою і сюжетом. </a:t>
            </a:r>
          </a:p>
          <a:p>
            <a:pPr algn="just"/>
            <a:r>
              <a:rPr lang="uk-UA" dirty="0">
                <a:latin typeface="Cambria" panose="02040503050406030204" pitchFamily="18" charset="0"/>
              </a:rPr>
              <a:t>    Навчальна дисципліна «Композиція і постановка танцю» підсумовує знання, отримані на заняттях з професійних предметів, і приводить їх в цілісну систему; з</a:t>
            </a:r>
            <a:r>
              <a:rPr lang="ru-RU" dirty="0" err="1">
                <a:latin typeface="Cambria" panose="02040503050406030204" pitchFamily="18" charset="0"/>
              </a:rPr>
              <a:t>найомить</a:t>
            </a:r>
            <a:r>
              <a:rPr lang="ru-RU" dirty="0">
                <a:latin typeface="Cambria" panose="02040503050406030204" pitchFamily="18" charset="0"/>
              </a:rPr>
              <a:t> з видами, формами і жанрами хореографічного мистецтва та їх </a:t>
            </a:r>
            <a:r>
              <a:rPr lang="ru-RU" dirty="0" err="1">
                <a:latin typeface="Cambria" panose="02040503050406030204" pitchFamily="18" charset="0"/>
              </a:rPr>
              <a:t>композиційно-лексичною</a:t>
            </a:r>
            <a:r>
              <a:rPr lang="ru-RU" dirty="0">
                <a:latin typeface="Cambria" panose="02040503050406030204" pitchFamily="18" charset="0"/>
              </a:rPr>
              <a:t> основою; </a:t>
            </a:r>
            <a:r>
              <a:rPr lang="ru-RU" dirty="0" err="1">
                <a:latin typeface="Cambria" panose="02040503050406030204" pitchFamily="18" charset="0"/>
              </a:rPr>
              <a:t>розкриває</a:t>
            </a:r>
            <a:r>
              <a:rPr lang="ru-RU" dirty="0">
                <a:latin typeface="Cambria" panose="02040503050406030204" pitchFamily="18" charset="0"/>
              </a:rPr>
              <a:t> сферу творчої діяльності балетмейстера в </a:t>
            </a:r>
            <a:r>
              <a:rPr lang="ru-RU" dirty="0" err="1">
                <a:latin typeface="Cambria" panose="02040503050406030204" pitchFamily="18" charset="0"/>
              </a:rPr>
              <a:t>хореографічному</a:t>
            </a:r>
            <a:r>
              <a:rPr lang="ru-RU" dirty="0">
                <a:latin typeface="Cambria" panose="02040503050406030204" pitchFamily="18" charset="0"/>
              </a:rPr>
              <a:t> </a:t>
            </a:r>
            <a:r>
              <a:rPr lang="ru-RU" dirty="0" err="1">
                <a:latin typeface="Cambria" panose="02040503050406030204" pitchFamily="18" charset="0"/>
              </a:rPr>
              <a:t>колективі</a:t>
            </a:r>
            <a:r>
              <a:rPr lang="ru-RU" dirty="0">
                <a:latin typeface="Cambria" panose="02040503050406030204" pitchFamily="18" charset="0"/>
              </a:rPr>
              <a:t>; в</a:t>
            </a:r>
            <a:r>
              <a:rPr lang="uk-UA" dirty="0" err="1">
                <a:latin typeface="Cambria" panose="02040503050406030204" pitchFamily="18" charset="0"/>
              </a:rPr>
              <a:t>исвітлює</a:t>
            </a:r>
            <a:r>
              <a:rPr lang="uk-UA" dirty="0">
                <a:latin typeface="Cambria" panose="02040503050406030204" pitchFamily="18" charset="0"/>
              </a:rPr>
              <a:t> методику вивчення танцювального руху і складання танцювальної комбінації, роботу над складанням танцювального етюду та постановкою танцю.</a:t>
            </a:r>
            <a:endParaRPr lang="uk-UA" dirty="0"/>
          </a:p>
        </p:txBody>
      </p:sp>
    </p:spTree>
    <p:extLst>
      <p:ext uri="{BB962C8B-B14F-4D97-AF65-F5344CB8AC3E}">
        <p14:creationId xmlns:p14="http://schemas.microsoft.com/office/powerpoint/2010/main" val="82608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4A0109C9-DA14-E762-4891-F9058AC7D91E}"/>
              </a:ext>
            </a:extLst>
          </p:cNvPr>
          <p:cNvSpPr/>
          <p:nvPr/>
        </p:nvSpPr>
        <p:spPr>
          <a:xfrm>
            <a:off x="0" y="0"/>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 name="Рисунок 2">
            <a:extLst>
              <a:ext uri="{FF2B5EF4-FFF2-40B4-BE49-F238E27FC236}">
                <a16:creationId xmlns:a16="http://schemas.microsoft.com/office/drawing/2014/main" id="{9629393D-4A83-745C-6EB7-68793F68C783}"/>
              </a:ext>
            </a:extLst>
          </p:cNvPr>
          <p:cNvPicPr>
            <a:picLocks noChangeAspect="1"/>
          </p:cNvPicPr>
          <p:nvPr/>
        </p:nvPicPr>
        <p:blipFill>
          <a:blip r:embed="rId2"/>
          <a:stretch>
            <a:fillRect/>
          </a:stretch>
        </p:blipFill>
        <p:spPr>
          <a:xfrm>
            <a:off x="6886586" y="117263"/>
            <a:ext cx="4925044" cy="3281310"/>
          </a:xfrm>
          <a:prstGeom prst="rect">
            <a:avLst/>
          </a:prstGeom>
          <a:ln>
            <a:noFill/>
          </a:ln>
          <a:effectLst>
            <a:softEdge rad="112500"/>
          </a:effectLst>
        </p:spPr>
      </p:pic>
      <p:pic>
        <p:nvPicPr>
          <p:cNvPr id="4" name="Рисунок 3">
            <a:extLst>
              <a:ext uri="{FF2B5EF4-FFF2-40B4-BE49-F238E27FC236}">
                <a16:creationId xmlns:a16="http://schemas.microsoft.com/office/drawing/2014/main" id="{F7D9879D-F6F3-B34E-4424-E6A3A1305A66}"/>
              </a:ext>
            </a:extLst>
          </p:cNvPr>
          <p:cNvPicPr>
            <a:picLocks noChangeAspect="1"/>
          </p:cNvPicPr>
          <p:nvPr/>
        </p:nvPicPr>
        <p:blipFill>
          <a:blip r:embed="rId3"/>
          <a:stretch>
            <a:fillRect/>
          </a:stretch>
        </p:blipFill>
        <p:spPr>
          <a:xfrm>
            <a:off x="380895" y="3429000"/>
            <a:ext cx="4925045" cy="3281311"/>
          </a:xfrm>
          <a:prstGeom prst="rect">
            <a:avLst/>
          </a:prstGeom>
          <a:ln>
            <a:noFill/>
          </a:ln>
          <a:effectLst>
            <a:softEdge rad="112500"/>
          </a:effectLst>
        </p:spPr>
      </p:pic>
      <p:sp>
        <p:nvSpPr>
          <p:cNvPr id="5" name="TextBox 4">
            <a:extLst>
              <a:ext uri="{FF2B5EF4-FFF2-40B4-BE49-F238E27FC236}">
                <a16:creationId xmlns:a16="http://schemas.microsoft.com/office/drawing/2014/main" id="{EC3226E3-21F2-E773-6DEF-E27895E3D2B7}"/>
              </a:ext>
            </a:extLst>
          </p:cNvPr>
          <p:cNvSpPr txBox="1"/>
          <p:nvPr/>
        </p:nvSpPr>
        <p:spPr>
          <a:xfrm>
            <a:off x="170385" y="300740"/>
            <a:ext cx="5844592" cy="2862322"/>
          </a:xfrm>
          <a:prstGeom prst="rect">
            <a:avLst/>
          </a:prstGeom>
          <a:noFill/>
        </p:spPr>
        <p:txBody>
          <a:bodyPr wrap="square" rtlCol="0">
            <a:spAutoFit/>
          </a:bodyPr>
          <a:lstStyle/>
          <a:p>
            <a:pPr algn="just"/>
            <a:r>
              <a:rPr lang="uk-UA" dirty="0">
                <a:latin typeface="Cambria" panose="02040503050406030204" pitchFamily="18" charset="0"/>
              </a:rPr>
              <a:t>    Професійно-педагогічна підготовка майбутнього керівника дитячого хореографічного колективу – це процес формування особистості вчителя у науково-дослідній і науково-практичній роботі, розвиток у нього педагогічних здібностей, психолого-педагогічних знань, педагогічного такту, педагогічної техніки, педагогічного оптимізму, практичних педагогічних вмінь та навичок, гуманних загальнолюдських цінностей, серед яких головною є доброта, що втілюється передусім у любові до дітей.</a:t>
            </a:r>
          </a:p>
        </p:txBody>
      </p:sp>
      <p:sp>
        <p:nvSpPr>
          <p:cNvPr id="6" name="Прямоугольник 5"/>
          <p:cNvSpPr/>
          <p:nvPr/>
        </p:nvSpPr>
        <p:spPr>
          <a:xfrm>
            <a:off x="5590572" y="3776993"/>
            <a:ext cx="6493398" cy="2308324"/>
          </a:xfrm>
          <a:prstGeom prst="rect">
            <a:avLst/>
          </a:prstGeom>
        </p:spPr>
        <p:txBody>
          <a:bodyPr wrap="square">
            <a:spAutoFit/>
          </a:bodyPr>
          <a:lstStyle/>
          <a:p>
            <a:pPr algn="just"/>
            <a:r>
              <a:rPr lang="uk-UA" dirty="0">
                <a:latin typeface="Cambria" panose="02040503050406030204" pitchFamily="18" charset="0"/>
              </a:rPr>
              <a:t>    Курс «Методика роботи з дитячим хореографічним колективом» готує керівників хореографічного колективу до самостійної практичної та творчої діяльності. </a:t>
            </a:r>
          </a:p>
          <a:p>
            <a:pPr algn="just"/>
            <a:r>
              <a:rPr lang="uk-UA" dirty="0">
                <a:latin typeface="Cambria" panose="02040503050406030204" pitchFamily="18" charset="0"/>
              </a:rPr>
              <a:t>    Теми лекцій та практичних занять тісно  переплетені та основані на отриманих знаннях інших дисциплін музично-хореографічних курсів. Завдання самостійної та індивідуальної роботи сприяють забезпеченню максимальної реалізації творчого потенціалу здобувачів.</a:t>
            </a:r>
          </a:p>
        </p:txBody>
      </p:sp>
    </p:spTree>
    <p:extLst>
      <p:ext uri="{BB962C8B-B14F-4D97-AF65-F5344CB8AC3E}">
        <p14:creationId xmlns:p14="http://schemas.microsoft.com/office/powerpoint/2010/main" val="1846615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F0E6A906-4365-C68D-39FB-A8C4ABB54D55}"/>
              </a:ext>
            </a:extLst>
          </p:cNvPr>
          <p:cNvSpPr/>
          <p:nvPr/>
        </p:nvSpPr>
        <p:spPr>
          <a:xfrm>
            <a:off x="0" y="0"/>
            <a:ext cx="12192000" cy="6858000"/>
          </a:xfrm>
          <a:prstGeom prst="rect">
            <a:avLst/>
          </a:prstGeom>
          <a:solidFill>
            <a:srgbClr val="7CC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 name="Рисунок 2">
            <a:extLst>
              <a:ext uri="{FF2B5EF4-FFF2-40B4-BE49-F238E27FC236}">
                <a16:creationId xmlns:a16="http://schemas.microsoft.com/office/drawing/2014/main" id="{641C139C-5DDD-8960-F6C5-0941A0CBE437}"/>
              </a:ext>
            </a:extLst>
          </p:cNvPr>
          <p:cNvPicPr>
            <a:picLocks noChangeAspect="1"/>
          </p:cNvPicPr>
          <p:nvPr/>
        </p:nvPicPr>
        <p:blipFill>
          <a:blip r:embed="rId2"/>
          <a:stretch>
            <a:fillRect/>
          </a:stretch>
        </p:blipFill>
        <p:spPr>
          <a:xfrm>
            <a:off x="1316533" y="155370"/>
            <a:ext cx="4114799" cy="3086099"/>
          </a:xfrm>
          <a:prstGeom prst="rect">
            <a:avLst/>
          </a:prstGeom>
          <a:ln>
            <a:noFill/>
          </a:ln>
          <a:effectLst>
            <a:softEdge rad="112500"/>
          </a:effectLst>
        </p:spPr>
      </p:pic>
      <p:pic>
        <p:nvPicPr>
          <p:cNvPr id="2" name="Рисунок 1">
            <a:extLst>
              <a:ext uri="{FF2B5EF4-FFF2-40B4-BE49-F238E27FC236}">
                <a16:creationId xmlns:a16="http://schemas.microsoft.com/office/drawing/2014/main" id="{20037983-1A3B-5D11-8C2F-BCF65AB6FE99}"/>
              </a:ext>
            </a:extLst>
          </p:cNvPr>
          <p:cNvPicPr>
            <a:picLocks noChangeAspect="1"/>
          </p:cNvPicPr>
          <p:nvPr/>
        </p:nvPicPr>
        <p:blipFill>
          <a:blip r:embed="rId3"/>
          <a:stretch>
            <a:fillRect/>
          </a:stretch>
        </p:blipFill>
        <p:spPr>
          <a:xfrm>
            <a:off x="6754266" y="155370"/>
            <a:ext cx="4114800" cy="3086100"/>
          </a:xfrm>
          <a:prstGeom prst="rect">
            <a:avLst/>
          </a:prstGeom>
          <a:ln>
            <a:noFill/>
          </a:ln>
          <a:effectLst>
            <a:softEdge rad="112500"/>
          </a:effectLst>
        </p:spPr>
      </p:pic>
      <p:sp>
        <p:nvSpPr>
          <p:cNvPr id="6" name="Прямоугольник 5"/>
          <p:cNvSpPr/>
          <p:nvPr/>
        </p:nvSpPr>
        <p:spPr>
          <a:xfrm>
            <a:off x="84443" y="3396841"/>
            <a:ext cx="11814770" cy="3139321"/>
          </a:xfrm>
          <a:prstGeom prst="rect">
            <a:avLst/>
          </a:prstGeom>
        </p:spPr>
        <p:txBody>
          <a:bodyPr wrap="square">
            <a:spAutoFit/>
          </a:bodyPr>
          <a:lstStyle/>
          <a:p>
            <a:pPr algn="just"/>
            <a:r>
              <a:rPr lang="uk-UA" dirty="0"/>
              <a:t>    </a:t>
            </a:r>
            <a:r>
              <a:rPr lang="uk-UA" dirty="0">
                <a:latin typeface="Cambria" panose="02040503050406030204" pitchFamily="18" charset="0"/>
              </a:rPr>
              <a:t>Важко підібрати слова, щоб передати всю гаму емоцій, яку переживають здобувачі освіти під час проходження практики з додаткової кваліфікації «Керівник дитячого хореографічного колективу»... Адже коли у просторому залі тебе завжди зустрічають запалені вогником щастя дитячі очі, їх такі приємні та доброзичливі посмішки, теплі слова підтримки, та їхнє лагідне: «Ми Вас дуже любимо», – це залишає теплі і приємні спогади на все життя! </a:t>
            </a:r>
          </a:p>
          <a:p>
            <a:pPr algn="just"/>
            <a:r>
              <a:rPr lang="uk-UA" dirty="0">
                <a:latin typeface="Cambria" panose="02040503050406030204" pitchFamily="18" charset="0"/>
              </a:rPr>
              <a:t>    Педагогічна практика є невід’ємною частиною підготовчого процесу та вдосконалення майбутнього вчителя. Вона є тим узагальнюючим джерелом, з якого студент-практикант черпає найважливіше – неоціненний досвід. Спостереження за роботою професіоналів і аналіз їх роботи, спілкування з дітьми та їх батьками, підготовка і самостійне проведення занять дає важливе розуміння того, скільки потрібно вкладати сил і праці, щоб стати вчителем. Перші рухи дітей, неідеальні позиції рук і ніг, невимушеність та щирість вихованців додає впевненості у власних силах майбутнім керівникам хореографічних колективів. </a:t>
            </a:r>
          </a:p>
        </p:txBody>
      </p:sp>
    </p:spTree>
    <p:extLst>
      <p:ext uri="{BB962C8B-B14F-4D97-AF65-F5344CB8AC3E}">
        <p14:creationId xmlns:p14="http://schemas.microsoft.com/office/powerpoint/2010/main" val="3383946391"/>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744</TotalTime>
  <Words>1095</Words>
  <Application>Microsoft Office PowerPoint</Application>
  <PresentationFormat>Широкий екран</PresentationFormat>
  <Paragraphs>48</Paragraphs>
  <Slides>13</Slides>
  <Notes>0</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13</vt:i4>
      </vt:variant>
    </vt:vector>
  </HeadingPairs>
  <TitlesOfParts>
    <vt:vector size="19" baseType="lpstr">
      <vt:lpstr>Arial</vt:lpstr>
      <vt:lpstr>Calibri</vt:lpstr>
      <vt:lpstr>Calibri Light</vt:lpstr>
      <vt:lpstr>Cambria</vt:lpstr>
      <vt:lpstr>Georgia</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Катя Ткач</dc:creator>
  <cp:lastModifiedBy>Паша</cp:lastModifiedBy>
  <cp:revision>72</cp:revision>
  <dcterms:created xsi:type="dcterms:W3CDTF">2024-03-18T16:49:58Z</dcterms:created>
  <dcterms:modified xsi:type="dcterms:W3CDTF">2024-04-25T18:01:20Z</dcterms:modified>
</cp:coreProperties>
</file>