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0" r:id="rId8"/>
    <p:sldId id="271" r:id="rId9"/>
    <p:sldId id="261" r:id="rId10"/>
    <p:sldId id="264" r:id="rId11"/>
    <p:sldId id="272" r:id="rId12"/>
    <p:sldId id="265" r:id="rId13"/>
    <p:sldId id="267" r:id="rId14"/>
    <p:sldId id="270" r:id="rId15"/>
    <p:sldId id="266" r:id="rId16"/>
    <p:sldId id="268" r:id="rId17"/>
    <p:sldId id="26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DF2404B-2C96-4C64-9735-81B9770DC2DD}" type="datetimeFigureOut">
              <a:rPr lang="uk-UA" smtClean="0"/>
              <a:pPr/>
              <a:t>23.04.2024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F53C68-1FAB-4CF3-8597-AAFB0DF72BD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2619371"/>
          </a:xfrm>
        </p:spPr>
        <p:txBody>
          <a:bodyPr>
            <a:normAutofit/>
          </a:bodyPr>
          <a:lstStyle/>
          <a:p>
            <a:r>
              <a:rPr lang="uk-UA" dirty="0" smtClean="0"/>
              <a:t>Спеціальність </a:t>
            </a:r>
            <a:br>
              <a:rPr lang="uk-UA" dirty="0" smtClean="0"/>
            </a:br>
            <a:r>
              <a:rPr lang="uk-UA" dirty="0" smtClean="0"/>
              <a:t>014 Середня освіта </a:t>
            </a:r>
            <a:br>
              <a:rPr lang="uk-UA" dirty="0" smtClean="0"/>
            </a:br>
            <a:r>
              <a:rPr lang="uk-UA" dirty="0" smtClean="0"/>
              <a:t>(Образотворче мистецтво)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143248"/>
            <a:ext cx="6560234" cy="2000264"/>
          </a:xfrm>
        </p:spPr>
        <p:txBody>
          <a:bodyPr>
            <a:normAutofit/>
          </a:bodyPr>
          <a:lstStyle/>
          <a:p>
            <a:r>
              <a:rPr lang="uk-UA" dirty="0" smtClean="0"/>
              <a:t>Додаткова кваліфікація </a:t>
            </a:r>
            <a:r>
              <a:rPr lang="uk-UA" dirty="0" err="1" smtClean="0"/>
              <a:t>“Художник-оформлювач”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8437" name="Picture 5" descr="G: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37112"/>
            <a:ext cx="4116821" cy="1440160"/>
          </a:xfrm>
          <a:prstGeom prst="rect">
            <a:avLst/>
          </a:prstGeom>
          <a:noFill/>
        </p:spPr>
      </p:pic>
      <p:pic>
        <p:nvPicPr>
          <p:cNvPr id="18438" name="Picture 6" descr="G: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4116821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pPr algn="ctr"/>
            <a:r>
              <a:rPr lang="uk-UA" dirty="0" smtClean="0"/>
              <a:t>Книжкова графіка</a:t>
            </a:r>
            <a:endParaRPr lang="uk-UA" dirty="0"/>
          </a:p>
        </p:txBody>
      </p:sp>
      <p:pic>
        <p:nvPicPr>
          <p:cNvPr id="8194" name="Picture 2" descr="G:\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812612" cy="2708813"/>
          </a:xfrm>
          <a:prstGeom prst="rect">
            <a:avLst/>
          </a:prstGeom>
          <a:noFill/>
        </p:spPr>
      </p:pic>
      <p:pic>
        <p:nvPicPr>
          <p:cNvPr id="8195" name="Picture 3" descr="G: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4621604" cy="1872208"/>
          </a:xfrm>
          <a:prstGeom prst="rect">
            <a:avLst/>
          </a:prstGeom>
          <a:noFill/>
        </p:spPr>
      </p:pic>
      <p:pic>
        <p:nvPicPr>
          <p:cNvPr id="8196" name="Picture 4" descr="G:\17-Oleksii-Chekal-KSADA100-20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76872"/>
            <a:ext cx="3347864" cy="338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Шрифтова та книжкова графіка</a:t>
            </a:r>
            <a:endParaRPr lang="uk-UA" dirty="0"/>
          </a:p>
        </p:txBody>
      </p:sp>
      <p:pic>
        <p:nvPicPr>
          <p:cNvPr id="9218" name="Picture 2" descr="G:\4223-1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308" y="1484784"/>
            <a:ext cx="2196258" cy="2869778"/>
          </a:xfrm>
          <a:prstGeom prst="rect">
            <a:avLst/>
          </a:prstGeom>
          <a:noFill/>
        </p:spPr>
      </p:pic>
      <p:pic>
        <p:nvPicPr>
          <p:cNvPr id="9219" name="Picture 3" descr="G: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1989442" cy="2836013"/>
          </a:xfrm>
          <a:prstGeom prst="rect">
            <a:avLst/>
          </a:prstGeom>
          <a:noFill/>
        </p:spPr>
      </p:pic>
      <p:pic>
        <p:nvPicPr>
          <p:cNvPr id="9221" name="Picture 5" descr="G: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826" y="1484784"/>
            <a:ext cx="2046315" cy="2870448"/>
          </a:xfrm>
          <a:prstGeom prst="rect">
            <a:avLst/>
          </a:prstGeom>
          <a:noFill/>
        </p:spPr>
      </p:pic>
      <p:pic>
        <p:nvPicPr>
          <p:cNvPr id="9222" name="Picture 6" descr="G:\3-Rastvortsev-telegraf-design-jour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4927476" cy="1939053"/>
          </a:xfrm>
          <a:prstGeom prst="rect">
            <a:avLst/>
          </a:prstGeom>
          <a:noFill/>
        </p:spPr>
      </p:pic>
      <p:pic>
        <p:nvPicPr>
          <p:cNvPr id="9223" name="Picture 7" descr="G:\7e4bf69ff58dd4bdafb42b8c632ad20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09120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Орнаментальне мистецтво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Метою вивчення дисципліни є засвоєння обсягу знань щодо змісту і структури орнаментики.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Предметом </a:t>
            </a:r>
            <a:r>
              <a:rPr lang="ru-RU" dirty="0" err="1" smtClean="0"/>
              <a:t>вивчення</a:t>
            </a:r>
            <a:r>
              <a:rPr lang="ru-RU" dirty="0" smtClean="0"/>
              <a:t> курсу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орнаментів</a:t>
            </a:r>
            <a:r>
              <a:rPr lang="ru-RU" dirty="0" smtClean="0"/>
              <a:t>, </a:t>
            </a:r>
            <a:r>
              <a:rPr lang="ru-RU" dirty="0" err="1" smtClean="0"/>
              <a:t>специфіка</a:t>
            </a:r>
            <a:r>
              <a:rPr lang="ru-RU" dirty="0" smtClean="0"/>
              <a:t> 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Орнаментальне мистецтво</a:t>
            </a:r>
            <a:endParaRPr lang="uk-UA" dirty="0"/>
          </a:p>
        </p:txBody>
      </p:sp>
      <p:pic>
        <p:nvPicPr>
          <p:cNvPr id="3074" name="Picture 2" descr="G:\261px-Orna102-laufende-Endigung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109414" cy="4765382"/>
          </a:xfrm>
          <a:prstGeom prst="rect">
            <a:avLst/>
          </a:prstGeom>
          <a:noFill/>
        </p:spPr>
      </p:pic>
      <p:pic>
        <p:nvPicPr>
          <p:cNvPr id="3075" name="Picture 3" descr="G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497719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Мотиви орнаменту в українському мистецтві</a:t>
            </a:r>
            <a:endParaRPr lang="uk-UA" dirty="0"/>
          </a:p>
        </p:txBody>
      </p:sp>
      <p:pic>
        <p:nvPicPr>
          <p:cNvPr id="4099" name="Picture 3" descr="G: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172375" cy="2249810"/>
          </a:xfrm>
          <a:prstGeom prst="rect">
            <a:avLst/>
          </a:prstGeom>
          <a:noFill/>
        </p:spPr>
      </p:pic>
      <p:pic>
        <p:nvPicPr>
          <p:cNvPr id="4101" name="Picture 5" descr="G:\завантаже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896544" cy="2487134"/>
          </a:xfrm>
          <a:prstGeom prst="rect">
            <a:avLst/>
          </a:prstGeom>
          <a:noFill/>
        </p:spPr>
      </p:pic>
      <p:pic>
        <p:nvPicPr>
          <p:cNvPr id="4102" name="Picture 6" descr="G:\img53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446" y="1484784"/>
            <a:ext cx="3269993" cy="2304256"/>
          </a:xfrm>
          <a:prstGeom prst="rect">
            <a:avLst/>
          </a:prstGeom>
          <a:noFill/>
        </p:spPr>
      </p:pic>
      <p:pic>
        <p:nvPicPr>
          <p:cNvPr id="4103" name="Picture 7" descr="G:\98d2022f449e8ca95e9fcf53f8e11d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9974" y="3933056"/>
            <a:ext cx="166812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Практика з додаткової спеціалізації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111669"/>
          </a:xfrm>
        </p:spPr>
        <p:txBody>
          <a:bodyPr/>
          <a:lstStyle/>
          <a:p>
            <a:r>
              <a:rPr lang="uk-UA" dirty="0" smtClean="0"/>
              <a:t>На практиці з додаткової спеціалізації здобувачі можуть оформлювати вітрини ,</a:t>
            </a:r>
            <a:r>
              <a:rPr lang="uk-UA" dirty="0" smtClean="0"/>
              <a:t> стенди,</a:t>
            </a:r>
            <a:r>
              <a:rPr lang="uk-UA" dirty="0" smtClean="0"/>
              <a:t>  приміщення та будівлі, виконувати художній розпис, </a:t>
            </a:r>
            <a:r>
              <a:rPr lang="uk-UA" dirty="0" err="1" smtClean="0"/>
              <a:t>проєкти</a:t>
            </a:r>
            <a:r>
              <a:rPr lang="uk-UA" dirty="0" smtClean="0"/>
              <a:t> друкованої продукції та інше.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1928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Виконання афіш до фільму </a:t>
            </a:r>
            <a:r>
              <a:rPr lang="uk-UA" dirty="0" err="1" smtClean="0"/>
              <a:t>“Червоний”</a:t>
            </a:r>
            <a:endParaRPr lang="uk-UA" dirty="0"/>
          </a:p>
        </p:txBody>
      </p:sp>
      <p:pic>
        <p:nvPicPr>
          <p:cNvPr id="1027" name="Picture 3" descr="G:\28070373_748943105312140_374418332482370824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054" y="1988840"/>
            <a:ext cx="3228455" cy="4304606"/>
          </a:xfrm>
          <a:prstGeom prst="rect">
            <a:avLst/>
          </a:prstGeom>
          <a:noFill/>
        </p:spPr>
      </p:pic>
      <p:pic>
        <p:nvPicPr>
          <p:cNvPr id="1028" name="Picture 4" descr="G:\435322975_1491488435055759_823312460841096532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52396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rmAutofit/>
          </a:bodyPr>
          <a:lstStyle/>
          <a:p>
            <a:pPr algn="ctr"/>
            <a:r>
              <a:rPr lang="uk-UA" smtClean="0"/>
              <a:t>Настінні розписи </a:t>
            </a:r>
            <a:r>
              <a:rPr lang="uk-UA" dirty="0" smtClean="0"/>
              <a:t>навчального корпусу №1</a:t>
            </a:r>
            <a:endParaRPr lang="uk-UA" dirty="0"/>
          </a:p>
        </p:txBody>
      </p:sp>
      <p:pic>
        <p:nvPicPr>
          <p:cNvPr id="2050" name="Picture 2" descr="G:\144447756_1672854006231376_150845793365750320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425297" cy="2887216"/>
          </a:xfrm>
          <a:prstGeom prst="rect">
            <a:avLst/>
          </a:prstGeom>
          <a:noFill/>
        </p:spPr>
      </p:pic>
      <p:pic>
        <p:nvPicPr>
          <p:cNvPr id="2051" name="Picture 3" descr="G:\143797389_1672851159564994_537740225860540710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61048"/>
            <a:ext cx="3312368" cy="28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Додаткова кваліфікація </a:t>
            </a:r>
            <a:r>
              <a:rPr lang="uk-UA" dirty="0" err="1" smtClean="0"/>
              <a:t>“Художник-оформлювач”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Художник-оформлювач </a:t>
            </a:r>
            <a:r>
              <a:rPr lang="uk-UA" dirty="0" smtClean="0"/>
              <a:t>має широкий спектр діяльності. Творча робота таких художників потрібна в оформленні приміщень, оточуючого середовища.</a:t>
            </a:r>
          </a:p>
          <a:p>
            <a:r>
              <a:rPr lang="uk-UA" dirty="0" smtClean="0"/>
              <a:t>Художник-оформлювач розробляє </a:t>
            </a:r>
            <a:r>
              <a:rPr lang="uk-UA" dirty="0" smtClean="0"/>
              <a:t>художньо-конструкторські </a:t>
            </a:r>
            <a:r>
              <a:rPr lang="uk-UA" dirty="0" err="1" smtClean="0"/>
              <a:t>проєкти</a:t>
            </a:r>
            <a:r>
              <a:rPr lang="uk-UA" dirty="0" smtClean="0"/>
              <a:t> </a:t>
            </a:r>
            <a:r>
              <a:rPr lang="uk-UA" dirty="0" smtClean="0"/>
              <a:t>з раціонального використання площі приміщень, </a:t>
            </a:r>
            <a:r>
              <a:rPr lang="uk-UA" dirty="0" smtClean="0"/>
              <a:t>організації </a:t>
            </a:r>
            <a:r>
              <a:rPr lang="uk-UA" dirty="0" smtClean="0"/>
              <a:t> художньої </a:t>
            </a:r>
            <a:r>
              <a:rPr lang="uk-UA" dirty="0" smtClean="0"/>
              <a:t>виразності </a:t>
            </a:r>
            <a:r>
              <a:rPr lang="uk-UA" dirty="0" smtClean="0"/>
              <a:t>внутрішнього </a:t>
            </a:r>
            <a:r>
              <a:rPr lang="uk-UA" dirty="0" smtClean="0"/>
              <a:t>простору.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Освітні компоненти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вибіркового </a:t>
            </a:r>
            <a:r>
              <a:rPr lang="uk-UA" dirty="0" smtClean="0"/>
              <a:t>блоку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83676"/>
          </a:xfrm>
        </p:spPr>
        <p:txBody>
          <a:bodyPr/>
          <a:lstStyle/>
          <a:p>
            <a:r>
              <a:rPr lang="uk-UA" dirty="0" smtClean="0"/>
              <a:t>Художні техніки та матеріали з основами оформлювального мистецтва</a:t>
            </a:r>
          </a:p>
          <a:p>
            <a:r>
              <a:rPr lang="uk-UA" dirty="0" smtClean="0"/>
              <a:t>Комп'ютерна графіка з основами дизайну</a:t>
            </a:r>
          </a:p>
          <a:p>
            <a:r>
              <a:rPr lang="uk-UA" dirty="0" smtClean="0"/>
              <a:t>Шрифтова та книжкова графіка</a:t>
            </a:r>
          </a:p>
          <a:p>
            <a:r>
              <a:rPr lang="uk-UA" dirty="0" smtClean="0"/>
              <a:t>Орнаментальне мистецтво</a:t>
            </a:r>
          </a:p>
          <a:p>
            <a:r>
              <a:rPr lang="uk-UA" dirty="0" smtClean="0"/>
              <a:t>Практика з додаткової спеціалізації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075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Художні техніки та матеріали з основами оформлювального мистецтва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1166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Основне завдання предмету є вивчення матеріалів та інструментів, якими користується художник </a:t>
            </a:r>
            <a:r>
              <a:rPr lang="uk-UA" dirty="0" smtClean="0"/>
              <a:t> у </a:t>
            </a:r>
            <a:r>
              <a:rPr lang="uk-UA" dirty="0" smtClean="0"/>
              <a:t>своїй роботі, художніх технік, основ оформлювального мистецтва. </a:t>
            </a:r>
            <a:br>
              <a:rPr lang="uk-UA" dirty="0" smtClean="0"/>
            </a:br>
            <a:r>
              <a:rPr lang="uk-UA" dirty="0" smtClean="0"/>
              <a:t>Ці знання є необхідною умовою професійної та  творчої діяльності майбутніх фахівців.</a:t>
            </a:r>
            <a:r>
              <a:rPr lang="uk-UA" i="1" dirty="0" smtClean="0"/>
              <a:t> Оформлювальне мистецтво — </a:t>
            </a:r>
            <a:r>
              <a:rPr lang="uk-UA" dirty="0" smtClean="0"/>
              <a:t>галузь декоративного мистецтва, яка здійснює </a:t>
            </a:r>
            <a:r>
              <a:rPr lang="uk-UA" i="1" dirty="0" smtClean="0"/>
              <a:t>тимчасове художнє оформлення, </a:t>
            </a:r>
            <a:r>
              <a:rPr lang="uk-UA" dirty="0" smtClean="0"/>
              <a:t>будинків, вулиць, площ, територій, садів та парків у дні свят, а також оформлення вітрин, демонстрацій, святкових подій, спортивних виступів, експозицій, виставок.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Художнє оформлення приміщень</a:t>
            </a:r>
            <a:endParaRPr lang="uk-UA" dirty="0"/>
          </a:p>
        </p:txBody>
      </p:sp>
      <p:pic>
        <p:nvPicPr>
          <p:cNvPr id="18434" name="Picture 2" descr="P:\зображення_viber_2024-04-23_01-58-44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2170325" cy="4698944"/>
          </a:xfrm>
          <a:prstGeom prst="rect">
            <a:avLst/>
          </a:prstGeom>
          <a:noFill/>
        </p:spPr>
      </p:pic>
      <p:pic>
        <p:nvPicPr>
          <p:cNvPr id="7" name="Picture 2" descr="G:\438032531_753970726886186_5306573935298681659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716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Комп'ютерна графіка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</a:t>
            </a:r>
            <a:r>
              <a:rPr lang="uk-UA" dirty="0" smtClean="0"/>
              <a:t>основами дизайну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Метою вивчення навчальної дисципліни «Комп’ютерна графіка з основами дизайну» є здобуття теоретичних та практичних знань у володінні сучасним графічним програмним забезпеченням; формування знань, вмінь і навичок, необхідних для раціонального використання графічних редакторів при розв’язуванні задач, пов’язаних з майбутньою спеціальністю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Растрове і векторне зображення</a:t>
            </a:r>
            <a:endParaRPr lang="uk-UA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2267107" cy="2236879"/>
          </a:xfrm>
        </p:spPr>
      </p:pic>
      <p:pic>
        <p:nvPicPr>
          <p:cNvPr id="1027" name="Picture 3" descr="P:\Робот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2266950" cy="223678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4687722" cy="23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uk-UA" dirty="0" smtClean="0"/>
              <a:t>Творчі роботи</a:t>
            </a:r>
            <a:endParaRPr lang="uk-UA" dirty="0"/>
          </a:p>
        </p:txBody>
      </p:sp>
      <p:pic>
        <p:nvPicPr>
          <p:cNvPr id="7170" name="Picture 2" descr="G:\434984072_7298211596944156_38822184956633350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039802" cy="4053070"/>
          </a:xfrm>
          <a:prstGeom prst="rect">
            <a:avLst/>
          </a:prstGeom>
          <a:noFill/>
        </p:spPr>
      </p:pic>
      <p:pic>
        <p:nvPicPr>
          <p:cNvPr id="7173" name="Picture 5" descr="G:\435332307_1082537756377458_2728557226261588862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009827" cy="2438114"/>
          </a:xfrm>
          <a:prstGeom prst="rect">
            <a:avLst/>
          </a:prstGeom>
          <a:noFill/>
        </p:spPr>
      </p:pic>
      <p:pic>
        <p:nvPicPr>
          <p:cNvPr id="7174" name="Picture 6" descr="G:\437182048_2706192122877138_17757809732112357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4019997" cy="254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Шрифтова та книжкова графіка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06877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Графіка – це різновид  мистецтва, назва якого походить від грецького </a:t>
            </a:r>
            <a:r>
              <a:rPr lang="uk-UA" dirty="0" err="1" smtClean="0"/>
              <a:t>“пишу</a:t>
            </a:r>
            <a:r>
              <a:rPr lang="uk-UA" dirty="0" smtClean="0"/>
              <a:t>, дряпаю, </a:t>
            </a:r>
            <a:r>
              <a:rPr lang="uk-UA" dirty="0" err="1" smtClean="0"/>
              <a:t>малюю.”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Основним засобом виразності у художніх творах є лінія, штрих, пляма.</a:t>
            </a:r>
          </a:p>
          <a:p>
            <a:r>
              <a:rPr lang="uk-UA" dirty="0" smtClean="0"/>
              <a:t>Художнє оформлення книжкової графіки будується на основі зв'язку </a:t>
            </a:r>
            <a:r>
              <a:rPr lang="uk-UA" dirty="0" err="1" smtClean="0"/>
              <a:t>зв'язку</a:t>
            </a:r>
            <a:r>
              <a:rPr lang="uk-UA" dirty="0" smtClean="0"/>
              <a:t> з текстом, і дотримується єдиного стилю в межах одного видання. </a:t>
            </a:r>
          </a:p>
          <a:p>
            <a:r>
              <a:rPr lang="uk-UA" dirty="0" smtClean="0"/>
              <a:t>Поняття </a:t>
            </a:r>
            <a:r>
              <a:rPr lang="uk-UA" dirty="0" err="1" smtClean="0"/>
              <a:t>“шрифтова</a:t>
            </a:r>
            <a:r>
              <a:rPr lang="uk-UA" dirty="0" smtClean="0"/>
              <a:t> </a:t>
            </a:r>
            <a:r>
              <a:rPr lang="uk-UA" dirty="0" err="1" smtClean="0"/>
              <a:t>графіка”</a:t>
            </a:r>
            <a:r>
              <a:rPr lang="uk-UA" dirty="0" smtClean="0"/>
              <a:t>, </a:t>
            </a:r>
            <a:r>
              <a:rPr lang="uk-UA" dirty="0" err="1" smtClean="0"/>
              <a:t>“мистецтво</a:t>
            </a:r>
            <a:r>
              <a:rPr lang="uk-UA" dirty="0" smtClean="0"/>
              <a:t> </a:t>
            </a:r>
            <a:r>
              <a:rPr lang="uk-UA" dirty="0" err="1" smtClean="0"/>
              <a:t>шрифту”</a:t>
            </a:r>
            <a:r>
              <a:rPr lang="uk-UA" dirty="0" smtClean="0"/>
              <a:t> вивчає наука </a:t>
            </a:r>
            <a:r>
              <a:rPr lang="uk-UA" dirty="0" err="1" smtClean="0"/>
              <a:t>типографіка</a:t>
            </a:r>
            <a:r>
              <a:rPr lang="uk-UA" dirty="0" smtClean="0"/>
              <a:t> (від 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en-US" dirty="0" smtClean="0"/>
              <a:t>typos - </a:t>
            </a:r>
            <a:r>
              <a:rPr lang="uk-UA" dirty="0" smtClean="0"/>
              <a:t>відбиток) або </a:t>
            </a:r>
            <a:r>
              <a:rPr lang="uk-UA" dirty="0" err="1" smtClean="0"/>
              <a:t>шрифтознавство</a:t>
            </a:r>
            <a:r>
              <a:rPr lang="uk-UA" dirty="0" smtClean="0"/>
              <a:t> (від нім. </a:t>
            </a:r>
            <a:r>
              <a:rPr lang="en-US" dirty="0" err="1" smtClean="0"/>
              <a:t>schrift</a:t>
            </a:r>
            <a:r>
              <a:rPr lang="en-US" dirty="0" smtClean="0"/>
              <a:t>, </a:t>
            </a:r>
            <a:r>
              <a:rPr lang="en-US" dirty="0" err="1" smtClean="0"/>
              <a:t>schreiben</a:t>
            </a:r>
            <a:r>
              <a:rPr lang="en-US" dirty="0" smtClean="0"/>
              <a:t> - </a:t>
            </a:r>
            <a:r>
              <a:rPr lang="uk-UA" dirty="0" smtClean="0"/>
              <a:t>писати).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582</TotalTime>
  <Words>250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Спеціальність  014 Середня освіта  (Образотворче мистецтво) </vt:lpstr>
      <vt:lpstr>Додаткова кваліфікація “Художник-оформлювач”</vt:lpstr>
      <vt:lpstr>Освітні компоненти  вибіркового блоку 2</vt:lpstr>
      <vt:lpstr>Художні техніки та матеріали з основами оформлювального мистецтва</vt:lpstr>
      <vt:lpstr>Художнє оформлення приміщень</vt:lpstr>
      <vt:lpstr>Комп'ютерна графіка  з основами дизайну</vt:lpstr>
      <vt:lpstr>Растрове і векторне зображення</vt:lpstr>
      <vt:lpstr>Творчі роботи</vt:lpstr>
      <vt:lpstr>Шрифтова та книжкова графіка</vt:lpstr>
      <vt:lpstr>Книжкова графіка</vt:lpstr>
      <vt:lpstr>Шрифтова та книжкова графіка</vt:lpstr>
      <vt:lpstr>Орнаментальне мистецтво</vt:lpstr>
      <vt:lpstr>Орнаментальне мистецтво</vt:lpstr>
      <vt:lpstr>Мотиви орнаменту в українському мистецтві</vt:lpstr>
      <vt:lpstr>Практика з додаткової спеціалізації</vt:lpstr>
      <vt:lpstr>Виконання афіш до фільму “Червоний”</vt:lpstr>
      <vt:lpstr>Настінні розписи навчального корпусу №1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SILVESTER</dc:creator>
  <cp:lastModifiedBy>user</cp:lastModifiedBy>
  <cp:revision>58</cp:revision>
  <dcterms:created xsi:type="dcterms:W3CDTF">2024-04-22T17:17:10Z</dcterms:created>
  <dcterms:modified xsi:type="dcterms:W3CDTF">2024-04-23T09:25:25Z</dcterms:modified>
</cp:coreProperties>
</file>